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8" r:id="rId2"/>
    <p:sldId id="287" r:id="rId3"/>
    <p:sldId id="259" r:id="rId4"/>
    <p:sldId id="288" r:id="rId5"/>
    <p:sldId id="260" r:id="rId6"/>
    <p:sldId id="276" r:id="rId7"/>
    <p:sldId id="275" r:id="rId8"/>
    <p:sldId id="274" r:id="rId9"/>
    <p:sldId id="273" r:id="rId10"/>
    <p:sldId id="272" r:id="rId11"/>
    <p:sldId id="271" r:id="rId12"/>
    <p:sldId id="270" r:id="rId13"/>
    <p:sldId id="269" r:id="rId14"/>
    <p:sldId id="268" r:id="rId15"/>
    <p:sldId id="266" r:id="rId16"/>
    <p:sldId id="265" r:id="rId17"/>
    <p:sldId id="264" r:id="rId18"/>
    <p:sldId id="263" r:id="rId19"/>
    <p:sldId id="278" r:id="rId20"/>
    <p:sldId id="286" r:id="rId21"/>
    <p:sldId id="279" r:id="rId22"/>
    <p:sldId id="285" r:id="rId23"/>
    <p:sldId id="280" r:id="rId24"/>
    <p:sldId id="281" r:id="rId25"/>
    <p:sldId id="282" r:id="rId26"/>
    <p:sldId id="289" r:id="rId27"/>
    <p:sldId id="283" r:id="rId28"/>
    <p:sldId id="28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2.gif>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65F4B6-DD02-47C3-8286-82EEFC63A4A8}" type="datetimeFigureOut">
              <a:rPr lang="en-US" smtClean="0"/>
              <a:t>10/13/2020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F1CBEC-83CC-4027-9CE2-C94485720BBC}" type="slidenum">
              <a:rPr lang="en-US" smtClean="0"/>
              <a:t>‹#›</a:t>
            </a:fld>
            <a:endParaRPr lang="en-US"/>
          </a:p>
        </p:txBody>
      </p:sp>
    </p:spTree>
    <p:extLst>
      <p:ext uri="{BB962C8B-B14F-4D97-AF65-F5344CB8AC3E}">
        <p14:creationId xmlns:p14="http://schemas.microsoft.com/office/powerpoint/2010/main" val="3565600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9206d2b6f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9206d2b6f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8065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9206d2b6f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9206d2b6f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06737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14128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5042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008802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 name="Google Shape;1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08362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6" name="Google Shape;166;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6212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65816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06376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85B1866-57CF-47DE-B6DC-9D185336A68D}" type="datetimeFigureOut">
              <a:rPr lang="en-US" smtClean="0"/>
              <a:t>10/13/2020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BA0C4A-10D4-407C-AC62-640C76D06D0E}" type="slidenum">
              <a:rPr lang="en-US" smtClean="0"/>
              <a:t>‹#›</a:t>
            </a:fld>
            <a:endParaRPr lang="en-US"/>
          </a:p>
        </p:txBody>
      </p:sp>
    </p:spTree>
    <p:extLst>
      <p:ext uri="{BB962C8B-B14F-4D97-AF65-F5344CB8AC3E}">
        <p14:creationId xmlns:p14="http://schemas.microsoft.com/office/powerpoint/2010/main" val="25550147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85B1866-57CF-47DE-B6DC-9D185336A68D}" type="datetimeFigureOut">
              <a:rPr lang="en-US" smtClean="0"/>
              <a:t>10/13/2020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BA0C4A-10D4-407C-AC62-640C76D06D0E}" type="slidenum">
              <a:rPr lang="en-US" smtClean="0"/>
              <a:t>‹#›</a:t>
            </a:fld>
            <a:endParaRPr lang="en-US"/>
          </a:p>
        </p:txBody>
      </p:sp>
    </p:spTree>
    <p:extLst>
      <p:ext uri="{BB962C8B-B14F-4D97-AF65-F5344CB8AC3E}">
        <p14:creationId xmlns:p14="http://schemas.microsoft.com/office/powerpoint/2010/main" val="4160767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85B1866-57CF-47DE-B6DC-9D185336A68D}" type="datetimeFigureOut">
              <a:rPr lang="en-US" smtClean="0"/>
              <a:t>10/13/2020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BA0C4A-10D4-407C-AC62-640C76D06D0E}" type="slidenum">
              <a:rPr lang="en-US" smtClean="0"/>
              <a:t>‹#›</a:t>
            </a:fld>
            <a:endParaRPr lang="en-US"/>
          </a:p>
        </p:txBody>
      </p:sp>
    </p:spTree>
    <p:extLst>
      <p:ext uri="{BB962C8B-B14F-4D97-AF65-F5344CB8AC3E}">
        <p14:creationId xmlns:p14="http://schemas.microsoft.com/office/powerpoint/2010/main" val="306351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85B1866-57CF-47DE-B6DC-9D185336A68D}" type="datetimeFigureOut">
              <a:rPr lang="en-US" smtClean="0"/>
              <a:t>10/13/2020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BA0C4A-10D4-407C-AC62-640C76D06D0E}" type="slidenum">
              <a:rPr lang="en-US" smtClean="0"/>
              <a:t>‹#›</a:t>
            </a:fld>
            <a:endParaRPr lang="en-US"/>
          </a:p>
        </p:txBody>
      </p:sp>
    </p:spTree>
    <p:extLst>
      <p:ext uri="{BB962C8B-B14F-4D97-AF65-F5344CB8AC3E}">
        <p14:creationId xmlns:p14="http://schemas.microsoft.com/office/powerpoint/2010/main" val="4029923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85B1866-57CF-47DE-B6DC-9D185336A68D}" type="datetimeFigureOut">
              <a:rPr lang="en-US" smtClean="0"/>
              <a:t>10/13/2020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BA0C4A-10D4-407C-AC62-640C76D06D0E}" type="slidenum">
              <a:rPr lang="en-US" smtClean="0"/>
              <a:t>‹#›</a:t>
            </a:fld>
            <a:endParaRPr lang="en-US"/>
          </a:p>
        </p:txBody>
      </p:sp>
    </p:spTree>
    <p:extLst>
      <p:ext uri="{BB962C8B-B14F-4D97-AF65-F5344CB8AC3E}">
        <p14:creationId xmlns:p14="http://schemas.microsoft.com/office/powerpoint/2010/main" val="1542983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85B1866-57CF-47DE-B6DC-9D185336A68D}" type="datetimeFigureOut">
              <a:rPr lang="en-US" smtClean="0"/>
              <a:t>10/13/2020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BA0C4A-10D4-407C-AC62-640C76D06D0E}" type="slidenum">
              <a:rPr lang="en-US" smtClean="0"/>
              <a:t>‹#›</a:t>
            </a:fld>
            <a:endParaRPr lang="en-US"/>
          </a:p>
        </p:txBody>
      </p:sp>
    </p:spTree>
    <p:extLst>
      <p:ext uri="{BB962C8B-B14F-4D97-AF65-F5344CB8AC3E}">
        <p14:creationId xmlns:p14="http://schemas.microsoft.com/office/powerpoint/2010/main" val="323545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85B1866-57CF-47DE-B6DC-9D185336A68D}" type="datetimeFigureOut">
              <a:rPr lang="en-US" smtClean="0"/>
              <a:t>10/13/2020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BA0C4A-10D4-407C-AC62-640C76D06D0E}" type="slidenum">
              <a:rPr lang="en-US" smtClean="0"/>
              <a:t>‹#›</a:t>
            </a:fld>
            <a:endParaRPr lang="en-US"/>
          </a:p>
        </p:txBody>
      </p:sp>
    </p:spTree>
    <p:extLst>
      <p:ext uri="{BB962C8B-B14F-4D97-AF65-F5344CB8AC3E}">
        <p14:creationId xmlns:p14="http://schemas.microsoft.com/office/powerpoint/2010/main" val="31998383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85B1866-57CF-47DE-B6DC-9D185336A68D}" type="datetimeFigureOut">
              <a:rPr lang="en-US" smtClean="0"/>
              <a:t>10/13/2020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BA0C4A-10D4-407C-AC62-640C76D06D0E}" type="slidenum">
              <a:rPr lang="en-US" smtClean="0"/>
              <a:t>‹#›</a:t>
            </a:fld>
            <a:endParaRPr lang="en-US"/>
          </a:p>
        </p:txBody>
      </p:sp>
    </p:spTree>
    <p:extLst>
      <p:ext uri="{BB962C8B-B14F-4D97-AF65-F5344CB8AC3E}">
        <p14:creationId xmlns:p14="http://schemas.microsoft.com/office/powerpoint/2010/main" val="9198365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5B1866-57CF-47DE-B6DC-9D185336A68D}" type="datetimeFigureOut">
              <a:rPr lang="en-US" smtClean="0"/>
              <a:t>10/13/2020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7BA0C4A-10D4-407C-AC62-640C76D06D0E}" type="slidenum">
              <a:rPr lang="en-US" smtClean="0"/>
              <a:t>‹#›</a:t>
            </a:fld>
            <a:endParaRPr lang="en-US"/>
          </a:p>
        </p:txBody>
      </p:sp>
    </p:spTree>
    <p:extLst>
      <p:ext uri="{BB962C8B-B14F-4D97-AF65-F5344CB8AC3E}">
        <p14:creationId xmlns:p14="http://schemas.microsoft.com/office/powerpoint/2010/main" val="2748488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85B1866-57CF-47DE-B6DC-9D185336A68D}" type="datetimeFigureOut">
              <a:rPr lang="en-US" smtClean="0"/>
              <a:t>10/13/2020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BA0C4A-10D4-407C-AC62-640C76D06D0E}" type="slidenum">
              <a:rPr lang="en-US" smtClean="0"/>
              <a:t>‹#›</a:t>
            </a:fld>
            <a:endParaRPr lang="en-US"/>
          </a:p>
        </p:txBody>
      </p:sp>
    </p:spTree>
    <p:extLst>
      <p:ext uri="{BB962C8B-B14F-4D97-AF65-F5344CB8AC3E}">
        <p14:creationId xmlns:p14="http://schemas.microsoft.com/office/powerpoint/2010/main" val="2226989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85B1866-57CF-47DE-B6DC-9D185336A68D}" type="datetimeFigureOut">
              <a:rPr lang="en-US" smtClean="0"/>
              <a:t>10/13/2020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BA0C4A-10D4-407C-AC62-640C76D06D0E}" type="slidenum">
              <a:rPr lang="en-US" smtClean="0"/>
              <a:t>‹#›</a:t>
            </a:fld>
            <a:endParaRPr lang="en-US"/>
          </a:p>
        </p:txBody>
      </p:sp>
    </p:spTree>
    <p:extLst>
      <p:ext uri="{BB962C8B-B14F-4D97-AF65-F5344CB8AC3E}">
        <p14:creationId xmlns:p14="http://schemas.microsoft.com/office/powerpoint/2010/main" val="319358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5B1866-57CF-47DE-B6DC-9D185336A68D}" type="datetimeFigureOut">
              <a:rPr lang="en-US" smtClean="0"/>
              <a:t>10/13/2020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BA0C4A-10D4-407C-AC62-640C76D06D0E}" type="slidenum">
              <a:rPr lang="en-US" smtClean="0"/>
              <a:t>‹#›</a:t>
            </a:fld>
            <a:endParaRPr lang="en-US"/>
          </a:p>
        </p:txBody>
      </p:sp>
    </p:spTree>
    <p:extLst>
      <p:ext uri="{BB962C8B-B14F-4D97-AF65-F5344CB8AC3E}">
        <p14:creationId xmlns:p14="http://schemas.microsoft.com/office/powerpoint/2010/main" val="13957305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ieeexplore.ieee.org/document/9072088"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ieeexplore.ieee.org/document/9039498"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ieeexplore.ieee.org/document/9035360"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ieeexplore.ieee.org/document/9022558"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ieeexplore.ieee.org/document/9023996"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ieeexplore.ieee.org/document/8683164"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ieeexplore.ieee.org/document/8639163"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ieeexplore.ieee.org/document/8630761"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arxiv.org/abs/1811.00656"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Gap%20Analysis%20V2.xlsx" TargetMode="External"/><Relationship Id="rId2" Type="http://schemas.openxmlformats.org/officeDocument/2006/relationships/hyperlink" Target="Table%202.xlsx"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doi.org/10.1007/s11042-020-09147-3"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ieeexplore.ieee.org/document/9102991"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ieeexplore.ieee.org/document/9150724"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ieeexplore.ieee.org/document/9142077"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link.springer.com/article/10.1007/s11042-020-09147-3"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ieeexplore.ieee.org/document/9107962"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84;p1"/>
          <p:cNvSpPr txBox="1">
            <a:spLocks noGrp="1"/>
          </p:cNvSpPr>
          <p:nvPr>
            <p:ph type="ctrTitle"/>
          </p:nvPr>
        </p:nvSpPr>
        <p:spPr>
          <a:xfrm>
            <a:off x="1160614" y="333840"/>
            <a:ext cx="9890563" cy="5405107"/>
          </a:xfrm>
          <a:prstGeom prst="rect">
            <a:avLst/>
          </a:prstGeom>
          <a:noFill/>
          <a:ln>
            <a:noFill/>
          </a:ln>
        </p:spPr>
        <p:txBody>
          <a:bodyPr spcFirstLastPara="1" wrap="square" lIns="91425" tIns="45700" rIns="91425" bIns="45700" anchor="t" anchorCtr="0">
            <a:normAutofit fontScale="90000"/>
          </a:bodyPr>
          <a:lstStyle/>
          <a:p>
            <a:pPr lvl="0" algn="l">
              <a:lnSpc>
                <a:spcPct val="150000"/>
              </a:lnSpc>
            </a:pPr>
            <a:r>
              <a:rPr lang="en-US" sz="2000" b="1" dirty="0" smtClean="0">
                <a:latin typeface="Times New Roman" panose="02020603050405020304" pitchFamily="18" charset="0"/>
                <a:cs typeface="Times New Roman" panose="02020603050405020304" pitchFamily="18" charset="0"/>
              </a:rPr>
              <a:t/>
            </a:r>
            <a:br>
              <a:rPr lang="en-US" sz="2000" b="1" dirty="0" smtClean="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
            </a:r>
            <a:br>
              <a:rPr lang="en-US" sz="2000" b="1" dirty="0">
                <a:latin typeface="Times New Roman" panose="02020603050405020304" pitchFamily="18" charset="0"/>
                <a:cs typeface="Times New Roman" panose="02020603050405020304" pitchFamily="18" charset="0"/>
              </a:rPr>
            </a:br>
            <a:r>
              <a:rPr lang="en-US" sz="2000" b="1" dirty="0" smtClean="0">
                <a:latin typeface="Times New Roman" panose="02020603050405020304" pitchFamily="18" charset="0"/>
                <a:cs typeface="Times New Roman" panose="02020603050405020304" pitchFamily="18" charset="0"/>
              </a:rPr>
              <a:t>Title: 		</a:t>
            </a:r>
            <a:r>
              <a:rPr lang="en-US" sz="2400" b="1" dirty="0" smtClean="0">
                <a:latin typeface="Times New Roman" panose="02020603050405020304" pitchFamily="18" charset="0"/>
                <a:cs typeface="Times New Roman" panose="02020603050405020304" pitchFamily="18" charset="0"/>
              </a:rPr>
              <a:t>Detection </a:t>
            </a:r>
            <a:r>
              <a:rPr lang="en-US" sz="2400" b="1" dirty="0">
                <a:latin typeface="Times New Roman" panose="02020603050405020304" pitchFamily="18" charset="0"/>
                <a:cs typeface="Times New Roman" panose="02020603050405020304" pitchFamily="18" charset="0"/>
              </a:rPr>
              <a:t>of </a:t>
            </a:r>
            <a:r>
              <a:rPr lang="en-US" sz="2400" b="1" dirty="0" smtClean="0">
                <a:latin typeface="Times New Roman" panose="02020603050405020304" pitchFamily="18" charset="0"/>
                <a:cs typeface="Times New Roman" panose="02020603050405020304" pitchFamily="18" charset="0"/>
              </a:rPr>
              <a:t>DeepFake Videos Using </a:t>
            </a:r>
            <a:r>
              <a:rPr lang="en-US" sz="2400" b="1" dirty="0">
                <a:latin typeface="Times New Roman" panose="02020603050405020304" pitchFamily="18" charset="0"/>
                <a:cs typeface="Times New Roman" panose="02020603050405020304" pitchFamily="18" charset="0"/>
              </a:rPr>
              <a:t>C</a:t>
            </a:r>
            <a:r>
              <a:rPr lang="en-US" sz="2400" b="1" dirty="0" smtClean="0">
                <a:latin typeface="Times New Roman" panose="02020603050405020304" pitchFamily="18" charset="0"/>
                <a:cs typeface="Times New Roman" panose="02020603050405020304" pitchFamily="18" charset="0"/>
              </a:rPr>
              <a:t>ombination of </a:t>
            </a:r>
            <a:r>
              <a:rPr lang="en-US" sz="2400" b="1" dirty="0">
                <a:latin typeface="Times New Roman" panose="02020603050405020304" pitchFamily="18" charset="0"/>
                <a:cs typeface="Times New Roman" panose="02020603050405020304" pitchFamily="18" charset="0"/>
              </a:rPr>
              <a:t> </a:t>
            </a:r>
            <a:r>
              <a:rPr lang="en-US" sz="2400" b="1" dirty="0" smtClean="0">
                <a:latin typeface="Times New Roman" panose="02020603050405020304" pitchFamily="18" charset="0"/>
                <a:cs typeface="Times New Roman" panose="02020603050405020304" pitchFamily="18" charset="0"/>
              </a:rPr>
              <a:t>Pre-			trained CNN(Convolution Neural Network) and RNN(Recurrent 		Neural 	Network).</a:t>
            </a:r>
            <a:r>
              <a:rPr lang="en-US" sz="2000" b="1" dirty="0" smtClean="0">
                <a:latin typeface="Times New Roman" panose="02020603050405020304" pitchFamily="18" charset="0"/>
                <a:cs typeface="Times New Roman" panose="02020603050405020304" pitchFamily="18" charset="0"/>
              </a:rPr>
              <a:t/>
            </a:r>
            <a:br>
              <a:rPr lang="en-US" sz="2000" b="1" dirty="0" smtClean="0">
                <a:latin typeface="Times New Roman" panose="02020603050405020304" pitchFamily="18" charset="0"/>
                <a:cs typeface="Times New Roman" panose="02020603050405020304" pitchFamily="18" charset="0"/>
              </a:rPr>
            </a:br>
            <a:r>
              <a:rPr lang="en-US" sz="2000" b="1" dirty="0" smtClean="0">
                <a:latin typeface="Times New Roman" panose="02020603050405020304" pitchFamily="18" charset="0"/>
                <a:cs typeface="Times New Roman" panose="02020603050405020304" pitchFamily="18" charset="0"/>
              </a:rPr>
              <a:t>Name</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Vinay </a:t>
            </a:r>
            <a:r>
              <a:rPr lang="en-US" sz="2000" dirty="0">
                <a:latin typeface="Times New Roman" panose="02020603050405020304" pitchFamily="18" charset="0"/>
                <a:cs typeface="Times New Roman" panose="02020603050405020304" pitchFamily="18" charset="0"/>
              </a:rPr>
              <a:t>Kamalakar Deshmukh</a:t>
            </a:r>
            <a:br>
              <a:rPr lang="en-US" sz="2000"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Guide Name : </a:t>
            </a:r>
            <a:r>
              <a:rPr lang="en-US" sz="2000" dirty="0" smtClean="0">
                <a:latin typeface="Times New Roman" panose="02020603050405020304" pitchFamily="18" charset="0"/>
                <a:cs typeface="Times New Roman" panose="02020603050405020304" pitchFamily="18" charset="0"/>
              </a:rPr>
              <a:t>	Prof</a:t>
            </a: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Shraddha Suratkar</a:t>
            </a:r>
            <a:br>
              <a:rPr lang="en-US" sz="2000" dirty="0" smtClean="0">
                <a:latin typeface="Times New Roman" panose="02020603050405020304" pitchFamily="18" charset="0"/>
                <a:cs typeface="Times New Roman" panose="02020603050405020304" pitchFamily="18" charset="0"/>
              </a:rPr>
            </a:br>
            <a:r>
              <a:rPr lang="en-US" sz="2000" b="1" dirty="0" smtClean="0">
                <a:latin typeface="Times New Roman" panose="02020603050405020304" pitchFamily="18" charset="0"/>
                <a:cs typeface="Times New Roman" panose="02020603050405020304" pitchFamily="18" charset="0"/>
              </a:rPr>
              <a:t>Collage 	:</a:t>
            </a:r>
            <a:r>
              <a:rPr lang="en-US" sz="2000" dirty="0" smtClean="0">
                <a:latin typeface="Times New Roman" panose="02020603050405020304" pitchFamily="18" charset="0"/>
                <a:cs typeface="Times New Roman" panose="02020603050405020304" pitchFamily="18" charset="0"/>
              </a:rPr>
              <a:t>	Veermata Jijabai Technological Institute, Mumbai</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M.Tech (Computer Engineering)</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192050008</a:t>
            </a:r>
            <a:endParaRPr sz="20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27298" y="3344857"/>
            <a:ext cx="925830" cy="904788"/>
          </a:xfrm>
          <a:prstGeom prst="rect">
            <a:avLst/>
          </a:prstGeom>
        </p:spPr>
      </p:pic>
    </p:spTree>
    <p:extLst>
      <p:ext uri="{BB962C8B-B14F-4D97-AF65-F5344CB8AC3E}">
        <p14:creationId xmlns:p14="http://schemas.microsoft.com/office/powerpoint/2010/main" val="9028187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5"/>
          <p:cNvSpPr txBox="1">
            <a:spLocks noGrp="1"/>
          </p:cNvSpPr>
          <p:nvPr>
            <p:ph type="subTitle" idx="1"/>
          </p:nvPr>
        </p:nvSpPr>
        <p:spPr>
          <a:xfrm>
            <a:off x="649224" y="512064"/>
            <a:ext cx="10111740" cy="526106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4000"/>
            </a:pPr>
            <a:r>
              <a:rPr lang="en-US" sz="1400" b="1" dirty="0">
                <a:latin typeface="Times New Roman" panose="02020603050405020304" pitchFamily="18" charset="0"/>
                <a:cs typeface="Times New Roman" panose="02020603050405020304" pitchFamily="18" charset="0"/>
              </a:rPr>
              <a:t>6</a:t>
            </a:r>
            <a:r>
              <a:rPr lang="en-US" sz="1400" b="1" dirty="0" smtClean="0">
                <a:latin typeface="Times New Roman" panose="02020603050405020304" pitchFamily="18" charset="0"/>
                <a:cs typeface="Times New Roman" panose="02020603050405020304" pitchFamily="18" charset="0"/>
              </a:rPr>
              <a:t>. Deep-fakes </a:t>
            </a:r>
            <a:r>
              <a:rPr lang="en-US" sz="1400" b="1" dirty="0">
                <a:latin typeface="Times New Roman" panose="02020603050405020304" pitchFamily="18" charset="0"/>
                <a:cs typeface="Times New Roman" panose="02020603050405020304" pitchFamily="18" charset="0"/>
              </a:rPr>
              <a:t>detection using human eye blinking </a:t>
            </a:r>
            <a:r>
              <a:rPr lang="en-US" sz="1400" b="1" dirty="0" smtClean="0">
                <a:latin typeface="Times New Roman" panose="02020603050405020304" pitchFamily="18" charset="0"/>
                <a:cs typeface="Times New Roman" panose="02020603050405020304" pitchFamily="18" charset="0"/>
              </a:rPr>
              <a:t>pattern</a:t>
            </a:r>
            <a:endParaRPr lang="en-US" sz="1400" b="1" dirty="0">
              <a:latin typeface="Times New Roman" panose="02020603050405020304" pitchFamily="18" charset="0"/>
              <a:cs typeface="Times New Roman" panose="02020603050405020304" pitchFamily="18" charset="0"/>
            </a:endParaRPr>
          </a:p>
          <a:p>
            <a:pPr marL="0" lvl="0" indent="0" algn="l" rtl="0">
              <a:lnSpc>
                <a:spcPct val="100000"/>
              </a:lnSpc>
              <a:spcBef>
                <a:spcPts val="0"/>
              </a:spcBef>
              <a:spcAft>
                <a:spcPts val="0"/>
              </a:spcAft>
              <a:buClr>
                <a:schemeClr val="dk1"/>
              </a:buClr>
              <a:buSzPts val="4000"/>
            </a:pPr>
            <a:endParaRPr lang="en-US" sz="1200" dirty="0" smtClean="0">
              <a:latin typeface="Times New Roman" panose="02020603050405020304" pitchFamily="18" charset="0"/>
              <a:cs typeface="Times New Roman" panose="02020603050405020304" pitchFamily="18" charset="0"/>
            </a:endParaRPr>
          </a:p>
          <a:p>
            <a:pPr marL="0" lvl="0" indent="0" algn="l" rtl="0">
              <a:lnSpc>
                <a:spcPct val="100000"/>
              </a:lnSpc>
              <a:spcBef>
                <a:spcPts val="0"/>
              </a:spcBef>
              <a:spcAft>
                <a:spcPts val="0"/>
              </a:spcAft>
              <a:buClr>
                <a:schemeClr val="dk1"/>
              </a:buClr>
              <a:buSzPts val="4000"/>
            </a:pPr>
            <a:r>
              <a:rPr lang="en-US" sz="1400" b="1" dirty="0" smtClean="0">
                <a:latin typeface="Times New Roman" panose="02020603050405020304" pitchFamily="18" charset="0"/>
                <a:cs typeface="Times New Roman" panose="02020603050405020304" pitchFamily="18" charset="0"/>
              </a:rPr>
              <a:t>Authors</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TackHyun</a:t>
            </a:r>
            <a:r>
              <a:rPr lang="en-US" sz="1400" dirty="0">
                <a:latin typeface="Times New Roman" panose="02020603050405020304" pitchFamily="18" charset="0"/>
                <a:cs typeface="Times New Roman" panose="02020603050405020304" pitchFamily="18" charset="0"/>
              </a:rPr>
              <a:t> Jung , </a:t>
            </a:r>
            <a:r>
              <a:rPr lang="en-US" sz="1400" dirty="0" err="1">
                <a:latin typeface="Times New Roman" panose="02020603050405020304" pitchFamily="18" charset="0"/>
                <a:cs typeface="Times New Roman" panose="02020603050405020304" pitchFamily="18" charset="0"/>
              </a:rPr>
              <a:t>SangWon</a:t>
            </a:r>
            <a:r>
              <a:rPr lang="en-US" sz="1400" dirty="0">
                <a:latin typeface="Times New Roman" panose="02020603050405020304" pitchFamily="18" charset="0"/>
                <a:cs typeface="Times New Roman" panose="02020603050405020304" pitchFamily="18" charset="0"/>
              </a:rPr>
              <a:t> Kim, and </a:t>
            </a:r>
            <a:r>
              <a:rPr lang="en-US" sz="1400" dirty="0" err="1">
                <a:latin typeface="Times New Roman" panose="02020603050405020304" pitchFamily="18" charset="0"/>
                <a:cs typeface="Times New Roman" panose="02020603050405020304" pitchFamily="18" charset="0"/>
              </a:rPr>
              <a:t>KeeCheon</a:t>
            </a:r>
            <a:r>
              <a:rPr lang="en-US" sz="1400" dirty="0">
                <a:latin typeface="Times New Roman" panose="02020603050405020304" pitchFamily="18" charset="0"/>
                <a:cs typeface="Times New Roman" panose="02020603050405020304" pitchFamily="18" charset="0"/>
              </a:rPr>
              <a:t> </a:t>
            </a:r>
            <a:r>
              <a:rPr lang="en-US" sz="1400" dirty="0" smtClean="0">
                <a:latin typeface="Times New Roman" panose="02020603050405020304" pitchFamily="18" charset="0"/>
                <a:cs typeface="Times New Roman" panose="02020603050405020304" pitchFamily="18" charset="0"/>
              </a:rPr>
              <a:t>Kim</a:t>
            </a:r>
            <a:endParaRPr lang="en-US" sz="1400" dirty="0">
              <a:latin typeface="Times New Roman" panose="02020603050405020304" pitchFamily="18" charset="0"/>
              <a:cs typeface="Times New Roman" panose="02020603050405020304" pitchFamily="18" charset="0"/>
            </a:endParaRPr>
          </a:p>
          <a:p>
            <a:pPr marL="0" lvl="0" indent="0" algn="l" rtl="0">
              <a:lnSpc>
                <a:spcPct val="100000"/>
              </a:lnSpc>
              <a:spcBef>
                <a:spcPts val="0"/>
              </a:spcBef>
              <a:spcAft>
                <a:spcPts val="0"/>
              </a:spcAft>
              <a:buClr>
                <a:schemeClr val="dk1"/>
              </a:buClr>
              <a:buSzPts val="4000"/>
            </a:pPr>
            <a:r>
              <a:rPr lang="en-US" sz="1400" b="1" dirty="0" smtClean="0">
                <a:latin typeface="Times New Roman" panose="02020603050405020304" pitchFamily="18" charset="0"/>
                <a:cs typeface="Times New Roman" panose="02020603050405020304" pitchFamily="18" charset="0"/>
              </a:rPr>
              <a:t>Publisher</a:t>
            </a:r>
            <a:r>
              <a:rPr lang="en-US" sz="1400" dirty="0">
                <a:latin typeface="Times New Roman" panose="02020603050405020304" pitchFamily="18" charset="0"/>
                <a:cs typeface="Times New Roman" panose="02020603050405020304" pitchFamily="18" charset="0"/>
              </a:rPr>
              <a:t>: IEEE </a:t>
            </a:r>
            <a:r>
              <a:rPr lang="en-US" sz="1400" dirty="0" smtClean="0">
                <a:latin typeface="Times New Roman" panose="02020603050405020304" pitchFamily="18" charset="0"/>
                <a:cs typeface="Times New Roman" panose="02020603050405020304" pitchFamily="18" charset="0"/>
              </a:rPr>
              <a:t>journal (Access volume 8)</a:t>
            </a:r>
            <a:endParaRPr lang="en-US" sz="1400" dirty="0">
              <a:latin typeface="Times New Roman" panose="02020603050405020304" pitchFamily="18" charset="0"/>
              <a:cs typeface="Times New Roman" panose="02020603050405020304" pitchFamily="18" charset="0"/>
            </a:endParaRPr>
          </a:p>
          <a:p>
            <a:pPr marL="0" lvl="0" indent="0" algn="l" rtl="0">
              <a:lnSpc>
                <a:spcPct val="100000"/>
              </a:lnSpc>
              <a:spcBef>
                <a:spcPts val="0"/>
              </a:spcBef>
              <a:spcAft>
                <a:spcPts val="0"/>
              </a:spcAft>
              <a:buClr>
                <a:schemeClr val="dk1"/>
              </a:buClr>
              <a:buSzPts val="4000"/>
            </a:pPr>
            <a:r>
              <a:rPr lang="en-US" sz="1400" b="1" dirty="0" smtClean="0">
                <a:latin typeface="Times New Roman" panose="02020603050405020304" pitchFamily="18" charset="0"/>
                <a:cs typeface="Times New Roman" panose="02020603050405020304" pitchFamily="18" charset="0"/>
              </a:rPr>
              <a:t>Publishing </a:t>
            </a:r>
            <a:r>
              <a:rPr lang="en-US" sz="1400" b="1" dirty="0">
                <a:latin typeface="Times New Roman" panose="02020603050405020304" pitchFamily="18" charset="0"/>
                <a:cs typeface="Times New Roman" panose="02020603050405020304" pitchFamily="18" charset="0"/>
              </a:rPr>
              <a:t>Year</a:t>
            </a:r>
            <a:r>
              <a:rPr lang="en-US" sz="1400" b="1" dirty="0" smtClean="0">
                <a:latin typeface="Times New Roman" panose="02020603050405020304" pitchFamily="18" charset="0"/>
                <a:cs typeface="Times New Roman" panose="02020603050405020304" pitchFamily="18" charset="0"/>
              </a:rPr>
              <a:t>:  </a:t>
            </a:r>
            <a:r>
              <a:rPr lang="en-US" sz="1400" dirty="0" smtClean="0">
                <a:latin typeface="Times New Roman" panose="02020603050405020304" pitchFamily="18" charset="0"/>
                <a:cs typeface="Times New Roman" panose="02020603050405020304" pitchFamily="18" charset="0"/>
              </a:rPr>
              <a:t>Apr-2020</a:t>
            </a:r>
          </a:p>
          <a:p>
            <a:pPr marL="0" lvl="0" indent="0" algn="l" rtl="0">
              <a:lnSpc>
                <a:spcPct val="100000"/>
              </a:lnSpc>
              <a:spcBef>
                <a:spcPts val="0"/>
              </a:spcBef>
              <a:spcAft>
                <a:spcPts val="0"/>
              </a:spcAft>
              <a:buClr>
                <a:schemeClr val="dk1"/>
              </a:buClr>
              <a:buSzPts val="4000"/>
            </a:pPr>
            <a:endParaRPr lang="en-US" sz="1400" b="1" dirty="0">
              <a:latin typeface="Times New Roman" panose="02020603050405020304" pitchFamily="18" charset="0"/>
              <a:cs typeface="Times New Roman" panose="02020603050405020304" pitchFamily="18" charset="0"/>
            </a:endParaRPr>
          </a:p>
          <a:p>
            <a:pPr marL="171450" lvl="0" indent="-171450" algn="l" rtl="0">
              <a:lnSpc>
                <a:spcPct val="100000"/>
              </a:lnSpc>
              <a:spcBef>
                <a:spcPts val="0"/>
              </a:spcBef>
              <a:spcAft>
                <a:spcPts val="0"/>
              </a:spcAft>
              <a:buClr>
                <a:schemeClr val="dk1"/>
              </a:buClr>
              <a:buSzPct val="100000"/>
              <a:buFont typeface="Arial" panose="020B0604020202020204" pitchFamily="34" charset="0"/>
              <a:buChar char="•"/>
            </a:pPr>
            <a:r>
              <a:rPr lang="en-US" sz="1200" b="1" dirty="0" smtClean="0">
                <a:latin typeface="Times New Roman" panose="02020603050405020304" pitchFamily="18" charset="0"/>
                <a:cs typeface="Times New Roman" panose="02020603050405020304" pitchFamily="18" charset="0"/>
              </a:rPr>
              <a:t>Novelty </a:t>
            </a:r>
            <a:r>
              <a:rPr lang="en-US" sz="1200" b="1" dirty="0">
                <a:latin typeface="Times New Roman" panose="02020603050405020304" pitchFamily="18" charset="0"/>
                <a:cs typeface="Times New Roman" panose="02020603050405020304" pitchFamily="18" charset="0"/>
              </a:rPr>
              <a:t>of Paper: </a:t>
            </a:r>
          </a:p>
          <a:p>
            <a:pPr marL="628650" lvl="1" indent="-171450" algn="l">
              <a:lnSpc>
                <a:spcPct val="70000"/>
              </a:lnSpc>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Eye blinking is unconscious action, this paper focuses on using eye blinking pattern to detect video is fake or not</a:t>
            </a:r>
          </a:p>
          <a:p>
            <a:pPr marL="628650" lvl="1" indent="-171450" algn="l">
              <a:lnSpc>
                <a:spcPct val="70000"/>
              </a:lnSpc>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Detecting video generated by GAN(generative adversarial network) via </a:t>
            </a:r>
            <a:r>
              <a:rPr lang="en-US" sz="1200" dirty="0" err="1">
                <a:latin typeface="Times New Roman" panose="02020603050405020304" pitchFamily="18" charset="0"/>
                <a:cs typeface="Times New Roman" panose="02020603050405020304" pitchFamily="18" charset="0"/>
              </a:rPr>
              <a:t>DeepVision</a:t>
            </a:r>
            <a:r>
              <a:rPr lang="en-US" sz="1200" dirty="0">
                <a:latin typeface="Times New Roman" panose="02020603050405020304" pitchFamily="18" charset="0"/>
                <a:cs typeface="Times New Roman" panose="02020603050405020304" pitchFamily="18" charset="0"/>
              </a:rPr>
              <a:t> algorithm.</a:t>
            </a:r>
          </a:p>
          <a:p>
            <a:pPr marL="628650" lvl="1" indent="-171450" algn="l">
              <a:lnSpc>
                <a:spcPct val="70000"/>
              </a:lnSpc>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Various factors which effect the blinking pattern (age, time of day, gender, emotional state etc.) using these factors as a input the proposed algorithm can predict if the video is fake or </a:t>
            </a:r>
            <a:r>
              <a:rPr lang="en-US" sz="1200" dirty="0" smtClean="0">
                <a:latin typeface="Times New Roman" panose="02020603050405020304" pitchFamily="18" charset="0"/>
                <a:cs typeface="Times New Roman" panose="02020603050405020304" pitchFamily="18" charset="0"/>
              </a:rPr>
              <a:t>not</a:t>
            </a:r>
            <a:endParaRPr lang="en-US" sz="1200" dirty="0">
              <a:latin typeface="Times New Roman" panose="02020603050405020304" pitchFamily="18" charset="0"/>
              <a:cs typeface="Times New Roman" panose="02020603050405020304" pitchFamily="18" charset="0"/>
            </a:endParaRPr>
          </a:p>
          <a:p>
            <a:pPr marL="171450" lvl="0" indent="-171450" algn="l">
              <a:lnSpc>
                <a:spcPct val="70000"/>
              </a:lnSpc>
              <a:buSzPct val="100000"/>
              <a:buFont typeface="Arial" panose="020B0604020202020204" pitchFamily="34" charset="0"/>
              <a:buChar char="•"/>
            </a:pPr>
            <a:r>
              <a:rPr lang="en-US" sz="1200" b="1" dirty="0" smtClean="0">
                <a:latin typeface="Times New Roman" panose="02020603050405020304" pitchFamily="18" charset="0"/>
                <a:cs typeface="Times New Roman" panose="02020603050405020304" pitchFamily="18" charset="0"/>
              </a:rPr>
              <a:t>Methodology: </a:t>
            </a:r>
            <a:endParaRPr lang="en-US" sz="1200" b="1" dirty="0">
              <a:latin typeface="Times New Roman" panose="02020603050405020304" pitchFamily="18" charset="0"/>
              <a:cs typeface="Times New Roman" panose="02020603050405020304" pitchFamily="18" charset="0"/>
            </a:endParaRPr>
          </a:p>
          <a:p>
            <a:pPr marL="628650" lvl="1" indent="-171450" algn="l">
              <a:lnSpc>
                <a:spcPct val="70000"/>
              </a:lnSpc>
              <a:buClr>
                <a:srgbClr val="FF0000"/>
              </a:buClr>
              <a:buSzPct val="100000"/>
              <a:buFont typeface="Arial" panose="020B0604020202020204" pitchFamily="34" charset="0"/>
              <a:buChar char="•"/>
            </a:pPr>
            <a:r>
              <a:rPr lang="en-US" sz="1200" dirty="0">
                <a:solidFill>
                  <a:srgbClr val="FF0000"/>
                </a:solidFill>
                <a:latin typeface="Times New Roman" panose="02020603050405020304" pitchFamily="18" charset="0"/>
                <a:cs typeface="Times New Roman" panose="02020603050405020304" pitchFamily="18" charset="0"/>
              </a:rPr>
              <a:t>Input</a:t>
            </a:r>
            <a:r>
              <a:rPr lang="en-US" sz="1200" dirty="0">
                <a:latin typeface="Times New Roman" panose="02020603050405020304" pitchFamily="18" charset="0"/>
                <a:cs typeface="Times New Roman" panose="02020603050405020304" pitchFamily="18" charset="0"/>
              </a:rPr>
              <a:t>: age, time of day, gender, emotional state</a:t>
            </a:r>
          </a:p>
          <a:p>
            <a:pPr marL="628650" lvl="1" indent="-171450" algn="l">
              <a:lnSpc>
                <a:spcPct val="70000"/>
              </a:lnSpc>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Then face (</a:t>
            </a:r>
            <a:r>
              <a:rPr lang="en-US" sz="1200" dirty="0">
                <a:solidFill>
                  <a:srgbClr val="FF0000"/>
                </a:solidFill>
                <a:latin typeface="Times New Roman" panose="02020603050405020304" pitchFamily="18" charset="0"/>
                <a:cs typeface="Times New Roman" panose="02020603050405020304" pitchFamily="18" charset="0"/>
              </a:rPr>
              <a:t>Fast-</a:t>
            </a:r>
            <a:r>
              <a:rPr lang="en-US" sz="1200" dirty="0" err="1">
                <a:solidFill>
                  <a:srgbClr val="FF0000"/>
                </a:solidFill>
                <a:latin typeface="Times New Roman" panose="02020603050405020304" pitchFamily="18" charset="0"/>
                <a:cs typeface="Times New Roman" panose="02020603050405020304" pitchFamily="18" charset="0"/>
              </a:rPr>
              <a:t>HyperFace</a:t>
            </a:r>
            <a:r>
              <a:rPr lang="en-US" sz="1200" dirty="0">
                <a:latin typeface="Times New Roman" panose="02020603050405020304" pitchFamily="18" charset="0"/>
                <a:cs typeface="Times New Roman" panose="02020603050405020304" pitchFamily="18" charset="0"/>
              </a:rPr>
              <a:t>) and eye (</a:t>
            </a:r>
            <a:r>
              <a:rPr lang="en-US" sz="1200" dirty="0">
                <a:solidFill>
                  <a:srgbClr val="FF0000"/>
                </a:solidFill>
                <a:latin typeface="Times New Roman" panose="02020603050405020304" pitchFamily="18" charset="0"/>
                <a:cs typeface="Times New Roman" panose="02020603050405020304" pitchFamily="18" charset="0"/>
              </a:rPr>
              <a:t>EAR</a:t>
            </a:r>
            <a:r>
              <a:rPr lang="en-US" sz="1200" dirty="0">
                <a:latin typeface="Times New Roman" panose="02020603050405020304" pitchFamily="18" charset="0"/>
                <a:cs typeface="Times New Roman" panose="02020603050405020304" pitchFamily="18" charset="0"/>
              </a:rPr>
              <a:t>) detecting algorithm are used to measure the blinking of an eye based on frames unit.</a:t>
            </a:r>
          </a:p>
          <a:p>
            <a:pPr marL="628650" lvl="1" indent="-171450" algn="l">
              <a:lnSpc>
                <a:spcPct val="70000"/>
              </a:lnSpc>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Then compare the generated results with the database(</a:t>
            </a:r>
            <a:r>
              <a:rPr lang="en-US" sz="1200" dirty="0" err="1">
                <a:latin typeface="Times New Roman" panose="02020603050405020304" pitchFamily="18" charset="0"/>
                <a:cs typeface="Times New Roman" panose="02020603050405020304" pitchFamily="18" charset="0"/>
              </a:rPr>
              <a:t>predifined</a:t>
            </a:r>
            <a:r>
              <a:rPr lang="en-US" sz="1200" dirty="0" smtClean="0">
                <a:latin typeface="Times New Roman" panose="02020603050405020304" pitchFamily="18" charset="0"/>
                <a:cs typeface="Times New Roman" panose="02020603050405020304" pitchFamily="18" charset="0"/>
              </a:rPr>
              <a:t>).</a:t>
            </a:r>
          </a:p>
          <a:p>
            <a:pPr marL="171450" lvl="0" indent="-171450" algn="l">
              <a:lnSpc>
                <a:spcPct val="70000"/>
              </a:lnSpc>
              <a:buSzPct val="100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Dataset used:</a:t>
            </a:r>
          </a:p>
          <a:p>
            <a:pPr marL="628650" lvl="1" indent="-171450" algn="l">
              <a:lnSpc>
                <a:spcPct val="70000"/>
              </a:lnSpc>
              <a:buSzPct val="100000"/>
              <a:buFont typeface="Arial" panose="020B0604020202020204" pitchFamily="34" charset="0"/>
              <a:buChar char="•"/>
            </a:pPr>
            <a:r>
              <a:rPr lang="en-US" sz="1200" dirty="0" err="1">
                <a:latin typeface="Times New Roman" panose="02020603050405020304" pitchFamily="18" charset="0"/>
                <a:cs typeface="Times New Roman" panose="02020603050405020304" pitchFamily="18" charset="0"/>
              </a:rPr>
              <a:t>FaceForensics</a:t>
            </a:r>
            <a:r>
              <a:rPr lang="en-US" sz="1200" dirty="0">
                <a:latin typeface="Times New Roman" panose="02020603050405020304" pitchFamily="18" charset="0"/>
                <a:cs typeface="Times New Roman" panose="02020603050405020304" pitchFamily="18" charset="0"/>
              </a:rPr>
              <a:t>++ </a:t>
            </a:r>
            <a:endParaRPr lang="en-US" sz="1200" dirty="0" smtClean="0">
              <a:latin typeface="Times New Roman" panose="02020603050405020304" pitchFamily="18" charset="0"/>
              <a:cs typeface="Times New Roman" panose="02020603050405020304" pitchFamily="18" charset="0"/>
            </a:endParaRPr>
          </a:p>
          <a:p>
            <a:pPr marL="171450" lvl="0" indent="-171450" algn="l">
              <a:lnSpc>
                <a:spcPct val="70000"/>
              </a:lnSpc>
              <a:buSzPct val="100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Results:</a:t>
            </a:r>
          </a:p>
          <a:p>
            <a:pPr marL="628650" lvl="1" indent="-171450" algn="l">
              <a:lnSpc>
                <a:spcPct val="70000"/>
              </a:lnSpc>
              <a:buSzPct val="100000"/>
              <a:buFont typeface="Arial" panose="020B0604020202020204" pitchFamily="34" charset="0"/>
              <a:buChar char="•"/>
            </a:pPr>
            <a:r>
              <a:rPr lang="en-US" sz="1200" dirty="0" err="1">
                <a:latin typeface="Times New Roman" panose="02020603050405020304" pitchFamily="18" charset="0"/>
                <a:cs typeface="Times New Roman" panose="02020603050405020304" pitchFamily="18" charset="0"/>
              </a:rPr>
              <a:t>DeepVision</a:t>
            </a:r>
            <a:r>
              <a:rPr lang="en-US" sz="1200" dirty="0">
                <a:latin typeface="Times New Roman" panose="02020603050405020304" pitchFamily="18" charset="0"/>
                <a:cs typeface="Times New Roman" panose="02020603050405020304" pitchFamily="18" charset="0"/>
              </a:rPr>
              <a:t> detects </a:t>
            </a:r>
            <a:r>
              <a:rPr lang="en-US" sz="1200" dirty="0" err="1">
                <a:latin typeface="Times New Roman" panose="02020603050405020304" pitchFamily="18" charset="0"/>
                <a:cs typeface="Times New Roman" panose="02020603050405020304" pitchFamily="18" charset="0"/>
              </a:rPr>
              <a:t>deepfake</a:t>
            </a:r>
            <a:r>
              <a:rPr lang="en-US" sz="1200" dirty="0">
                <a:latin typeface="Times New Roman" panose="02020603050405020304" pitchFamily="18" charset="0"/>
                <a:cs typeface="Times New Roman" panose="02020603050405020304" pitchFamily="18" charset="0"/>
              </a:rPr>
              <a:t> videos in 7/8 types of videos.(87.5% accuracy</a:t>
            </a:r>
            <a:r>
              <a:rPr lang="en-US" sz="1200" dirty="0" smtClean="0">
                <a:latin typeface="Times New Roman" panose="02020603050405020304" pitchFamily="18" charset="0"/>
                <a:cs typeface="Times New Roman" panose="02020603050405020304" pitchFamily="18" charset="0"/>
              </a:rPr>
              <a:t>).</a:t>
            </a:r>
            <a:endParaRPr lang="en-US" sz="1200" dirty="0">
              <a:latin typeface="Times New Roman" panose="02020603050405020304" pitchFamily="18" charset="0"/>
              <a:cs typeface="Times New Roman" panose="02020603050405020304" pitchFamily="18" charset="0"/>
            </a:endParaRPr>
          </a:p>
          <a:p>
            <a:pPr marL="171450" lvl="0" indent="-171450" algn="l">
              <a:lnSpc>
                <a:spcPct val="70000"/>
              </a:lnSpc>
              <a:buSzPct val="100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Gaps:</a:t>
            </a:r>
          </a:p>
          <a:p>
            <a:pPr marL="628650" lvl="1" indent="-171450" algn="l">
              <a:lnSpc>
                <a:spcPct val="70000"/>
              </a:lnSpc>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This is based on the input we provide it should be accurate.</a:t>
            </a:r>
          </a:p>
          <a:p>
            <a:pPr marL="628650" lvl="1" indent="-171450" algn="l">
              <a:lnSpc>
                <a:spcPct val="70000"/>
              </a:lnSpc>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This may not be applicable to the people with some illness related to eye.</a:t>
            </a:r>
          </a:p>
          <a:p>
            <a:pPr marL="171450" indent="-171450" algn="l">
              <a:lnSpc>
                <a:spcPct val="70000"/>
              </a:lnSpc>
              <a:buSzPct val="100000"/>
              <a:buFont typeface="Arial" panose="020B0604020202020204" pitchFamily="34" charset="0"/>
              <a:buChar char="•"/>
            </a:pPr>
            <a:r>
              <a:rPr lang="en-US" sz="1200" b="1" dirty="0" smtClean="0">
                <a:latin typeface="Times New Roman" panose="02020603050405020304" pitchFamily="18" charset="0"/>
                <a:cs typeface="Times New Roman" panose="02020603050405020304" pitchFamily="18" charset="0"/>
              </a:rPr>
              <a:t>Link:</a:t>
            </a:r>
          </a:p>
          <a:p>
            <a:pPr marL="628650" lvl="1" indent="-171450" algn="l">
              <a:lnSpc>
                <a:spcPct val="70000"/>
              </a:lnSpc>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hlinkClick r:id="rId3"/>
              </a:rPr>
              <a:t>https://ieeexplore.ieee.org/document/9072088</a:t>
            </a:r>
            <a:endParaRPr lang="en-US" sz="1200" dirty="0">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dk1"/>
              </a:buClr>
              <a:buSzPts val="3200"/>
            </a:pPr>
            <a:endParaRPr sz="1200" dirty="0">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dk1"/>
              </a:buClr>
              <a:buSzPts val="2400"/>
              <a:buNone/>
            </a:pPr>
            <a:endParaRPr dirty="0"/>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Tree>
    <p:extLst>
      <p:ext uri="{BB962C8B-B14F-4D97-AF65-F5344CB8AC3E}">
        <p14:creationId xmlns:p14="http://schemas.microsoft.com/office/powerpoint/2010/main" val="31019846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9" name="Google Shape;169;p17"/>
          <p:cNvSpPr txBox="1">
            <a:spLocks noGrp="1"/>
          </p:cNvSpPr>
          <p:nvPr>
            <p:ph type="body" idx="1"/>
          </p:nvPr>
        </p:nvSpPr>
        <p:spPr>
          <a:xfrm>
            <a:off x="649224" y="512064"/>
            <a:ext cx="10515600" cy="5352415"/>
          </a:xfrm>
          <a:prstGeom prst="rect">
            <a:avLst/>
          </a:prstGeom>
          <a:noFill/>
          <a:ln>
            <a:noFill/>
          </a:ln>
        </p:spPr>
        <p:txBody>
          <a:bodyPr spcFirstLastPara="1" wrap="square" lIns="91425" tIns="45700" rIns="91425" bIns="45700" anchor="t" anchorCtr="0">
            <a:normAutofit/>
          </a:bodyPr>
          <a:lstStyle/>
          <a:p>
            <a:pPr marL="0" lvl="0" indent="0">
              <a:lnSpc>
                <a:spcPct val="80000"/>
              </a:lnSpc>
              <a:spcBef>
                <a:spcPts val="0"/>
              </a:spcBef>
              <a:buSzPts val="2800"/>
              <a:buNone/>
            </a:pPr>
            <a:r>
              <a:rPr lang="en-US" sz="1400" b="1" dirty="0">
                <a:latin typeface="Times New Roman" panose="02020603050405020304" pitchFamily="18" charset="0"/>
                <a:cs typeface="Times New Roman" panose="02020603050405020304" pitchFamily="18" charset="0"/>
              </a:rPr>
              <a:t>7</a:t>
            </a:r>
            <a:r>
              <a:rPr lang="en-US" sz="1400" b="1" dirty="0" smtClean="0">
                <a:latin typeface="Times New Roman" panose="02020603050405020304" pitchFamily="18" charset="0"/>
                <a:cs typeface="Times New Roman" panose="02020603050405020304" pitchFamily="18" charset="0"/>
              </a:rPr>
              <a:t>. </a:t>
            </a:r>
            <a:r>
              <a:rPr lang="en-US" sz="1400" b="1" dirty="0">
                <a:latin typeface="Times New Roman" panose="02020603050405020304" pitchFamily="18" charset="0"/>
                <a:cs typeface="Times New Roman" panose="02020603050405020304" pitchFamily="18" charset="0"/>
              </a:rPr>
              <a:t>Combining Deep Learning and Super-Resolution Algorithms for Deep Fake </a:t>
            </a:r>
            <a:r>
              <a:rPr lang="en-US" sz="1400" b="1" dirty="0" smtClean="0">
                <a:latin typeface="Times New Roman" panose="02020603050405020304" pitchFamily="18" charset="0"/>
                <a:cs typeface="Times New Roman" panose="02020603050405020304" pitchFamily="18" charset="0"/>
              </a:rPr>
              <a:t>Detection</a:t>
            </a:r>
          </a:p>
          <a:p>
            <a:pPr marL="0" lvl="0" indent="0">
              <a:lnSpc>
                <a:spcPct val="80000"/>
              </a:lnSpc>
              <a:spcBef>
                <a:spcPts val="0"/>
              </a:spcBef>
              <a:buSzPts val="2800"/>
              <a:buNone/>
            </a:pPr>
            <a:endParaRPr lang="en-US" sz="1400" b="1" dirty="0" smtClean="0">
              <a:latin typeface="Times New Roman" panose="02020603050405020304" pitchFamily="18" charset="0"/>
              <a:cs typeface="Times New Roman" panose="02020603050405020304" pitchFamily="18" charset="0"/>
            </a:endParaRPr>
          </a:p>
          <a:p>
            <a:pPr marL="0" lvl="0" indent="0">
              <a:lnSpc>
                <a:spcPct val="80000"/>
              </a:lnSpc>
              <a:spcBef>
                <a:spcPts val="0"/>
              </a:spcBef>
              <a:buSzPts val="2800"/>
              <a:buNone/>
            </a:pPr>
            <a:r>
              <a:rPr lang="en-US" sz="1400" b="1" dirty="0" smtClean="0">
                <a:latin typeface="Times New Roman" panose="02020603050405020304" pitchFamily="18" charset="0"/>
                <a:cs typeface="Times New Roman" panose="02020603050405020304" pitchFamily="18" charset="0"/>
              </a:rPr>
              <a:t>Authors</a:t>
            </a:r>
            <a:r>
              <a:rPr lang="en-US" sz="1400" b="1" dirty="0">
                <a:latin typeface="Times New Roman" panose="02020603050405020304" pitchFamily="18" charset="0"/>
                <a:cs typeface="Times New Roman" panose="02020603050405020304" pitchFamily="18" charset="0"/>
              </a:rPr>
              <a:t>: </a:t>
            </a:r>
            <a:r>
              <a:rPr lang="fi-FI" sz="1400" dirty="0" smtClean="0">
                <a:latin typeface="Times New Roman" panose="02020603050405020304" pitchFamily="18" charset="0"/>
                <a:cs typeface="Times New Roman" panose="02020603050405020304" pitchFamily="18" charset="0"/>
              </a:rPr>
              <a:t>Nikita </a:t>
            </a:r>
            <a:r>
              <a:rPr lang="fi-FI" sz="1400" dirty="0">
                <a:latin typeface="Times New Roman" panose="02020603050405020304" pitchFamily="18" charset="0"/>
                <a:cs typeface="Times New Roman" panose="02020603050405020304" pitchFamily="18" charset="0"/>
              </a:rPr>
              <a:t>S. Ivanov ; Anton V. Arzhskov ; Vitaliy G. </a:t>
            </a:r>
            <a:r>
              <a:rPr lang="fi-FI" sz="1400" dirty="0" smtClean="0">
                <a:latin typeface="Times New Roman" panose="02020603050405020304" pitchFamily="18" charset="0"/>
                <a:cs typeface="Times New Roman" panose="02020603050405020304" pitchFamily="18" charset="0"/>
              </a:rPr>
              <a:t>Ivanenko</a:t>
            </a:r>
          </a:p>
          <a:p>
            <a:pPr marL="0" lvl="0" indent="0">
              <a:lnSpc>
                <a:spcPct val="80000"/>
              </a:lnSpc>
              <a:spcBef>
                <a:spcPts val="0"/>
              </a:spcBef>
              <a:buSzPts val="2800"/>
              <a:buNone/>
            </a:pPr>
            <a:r>
              <a:rPr lang="en-US" sz="1400" b="1" dirty="0" smtClean="0">
                <a:latin typeface="Times New Roman" panose="02020603050405020304" pitchFamily="18" charset="0"/>
                <a:cs typeface="Times New Roman" panose="02020603050405020304" pitchFamily="18" charset="0"/>
              </a:rPr>
              <a:t>Publisher</a:t>
            </a:r>
            <a:r>
              <a:rPr lang="en-US" sz="1400" b="1"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IEEE C</a:t>
            </a:r>
            <a:r>
              <a:rPr lang="en-US" sz="1400" dirty="0" smtClean="0">
                <a:latin typeface="Times New Roman" panose="02020603050405020304" pitchFamily="18" charset="0"/>
                <a:cs typeface="Times New Roman" panose="02020603050405020304" pitchFamily="18" charset="0"/>
              </a:rPr>
              <a:t>onference (Conference of Russian Young Researchers in Electric and Electronic Engineering)</a:t>
            </a:r>
          </a:p>
          <a:p>
            <a:pPr marL="0" lvl="0" indent="0">
              <a:lnSpc>
                <a:spcPct val="80000"/>
              </a:lnSpc>
              <a:spcBef>
                <a:spcPts val="0"/>
              </a:spcBef>
              <a:buSzPts val="2800"/>
              <a:buNone/>
            </a:pPr>
            <a:r>
              <a:rPr lang="en-US" sz="1400" b="1" dirty="0" smtClean="0">
                <a:latin typeface="Times New Roman" panose="02020603050405020304" pitchFamily="18" charset="0"/>
                <a:cs typeface="Times New Roman" panose="02020603050405020304" pitchFamily="18" charset="0"/>
              </a:rPr>
              <a:t>Publishing Year: </a:t>
            </a:r>
            <a:r>
              <a:rPr lang="en-US" sz="1400" dirty="0" smtClean="0">
                <a:latin typeface="Times New Roman" panose="02020603050405020304" pitchFamily="18" charset="0"/>
                <a:cs typeface="Times New Roman" panose="02020603050405020304" pitchFamily="18" charset="0"/>
              </a:rPr>
              <a:t>Mar-2020</a:t>
            </a:r>
            <a:endParaRPr lang="en-US" sz="1400" dirty="0">
              <a:latin typeface="Times New Roman" panose="02020603050405020304" pitchFamily="18" charset="0"/>
              <a:cs typeface="Times New Roman" panose="02020603050405020304" pitchFamily="18" charset="0"/>
            </a:endParaRPr>
          </a:p>
          <a:p>
            <a:pPr marL="171450" lvl="0" indent="-171450">
              <a:lnSpc>
                <a:spcPct val="80000"/>
              </a:lnSpc>
              <a:spcBef>
                <a:spcPts val="0"/>
              </a:spcBef>
              <a:buSzPct val="101000"/>
              <a:buFont typeface="Arial" panose="020B0604020202020204" pitchFamily="34" charset="0"/>
              <a:buChar char="•"/>
            </a:pPr>
            <a:endParaRPr lang="en-US" sz="1200" dirty="0" smtClean="0">
              <a:latin typeface="Times New Roman" panose="02020603050405020304" pitchFamily="18" charset="0"/>
              <a:cs typeface="Times New Roman" panose="02020603050405020304" pitchFamily="18" charset="0"/>
            </a:endParaRPr>
          </a:p>
          <a:p>
            <a:pPr marL="228600" lvl="0" indent="-228600" algn="l" rtl="0">
              <a:lnSpc>
                <a:spcPct val="80000"/>
              </a:lnSpc>
              <a:spcBef>
                <a:spcPts val="0"/>
              </a:spcBef>
              <a:spcAft>
                <a:spcPts val="0"/>
              </a:spcAft>
              <a:buClr>
                <a:schemeClr val="dk1"/>
              </a:buClr>
              <a:buSzPct val="101000"/>
              <a:buFont typeface="Arial" panose="020B0604020202020204" pitchFamily="34" charset="0"/>
              <a:buChar char="•"/>
            </a:pPr>
            <a:r>
              <a:rPr lang="en-US" sz="1200" b="1" dirty="0" smtClean="0">
                <a:latin typeface="Times New Roman" panose="02020603050405020304" pitchFamily="18" charset="0"/>
                <a:cs typeface="Times New Roman" panose="02020603050405020304" pitchFamily="18" charset="0"/>
              </a:rPr>
              <a:t>Novelty of Paper:</a:t>
            </a:r>
          </a:p>
          <a:p>
            <a:pPr marL="685800" lvl="1" indent="-228600">
              <a:lnSpc>
                <a:spcPct val="80000"/>
              </a:lnSpc>
              <a:spcBef>
                <a:spcPts val="0"/>
              </a:spcBef>
              <a:buSzPct val="101000"/>
              <a:buFont typeface="Arial" panose="020B0604020202020204" pitchFamily="34" charset="0"/>
              <a:buChar char="•"/>
            </a:pPr>
            <a:r>
              <a:rPr lang="en-US" sz="1200" dirty="0" smtClean="0">
                <a:latin typeface="Times New Roman" panose="02020603050405020304" pitchFamily="18" charset="0"/>
                <a:cs typeface="Times New Roman" panose="02020603050405020304" pitchFamily="18" charset="0"/>
              </a:rPr>
              <a:t>This paper combines </a:t>
            </a:r>
            <a:r>
              <a:rPr lang="en-US" sz="1200" dirty="0" err="1">
                <a:latin typeface="Times New Roman" panose="02020603050405020304" pitchFamily="18" charset="0"/>
                <a:cs typeface="Times New Roman" panose="02020603050405020304" pitchFamily="18" charset="0"/>
              </a:rPr>
              <a:t>D</a:t>
            </a:r>
            <a:r>
              <a:rPr lang="en-US" sz="1200" dirty="0" err="1" smtClean="0">
                <a:latin typeface="Times New Roman" panose="02020603050405020304" pitchFamily="18" charset="0"/>
                <a:cs typeface="Times New Roman" panose="02020603050405020304" pitchFamily="18" charset="0"/>
              </a:rPr>
              <a:t>eepfake</a:t>
            </a:r>
            <a:r>
              <a:rPr lang="en-US" sz="1200" dirty="0" smtClean="0">
                <a:latin typeface="Times New Roman" panose="02020603050405020304" pitchFamily="18" charset="0"/>
                <a:cs typeface="Times New Roman" panose="02020603050405020304" pitchFamily="18" charset="0"/>
              </a:rPr>
              <a:t> detection methods with super resolution algorithm </a:t>
            </a:r>
          </a:p>
          <a:p>
            <a:pPr marL="457200" lvl="1" indent="0">
              <a:lnSpc>
                <a:spcPct val="80000"/>
              </a:lnSpc>
              <a:spcBef>
                <a:spcPts val="0"/>
              </a:spcBef>
              <a:buSzPct val="101000"/>
              <a:buNone/>
            </a:pPr>
            <a:endParaRPr lang="en-US" sz="1200" dirty="0" smtClean="0">
              <a:latin typeface="Times New Roman" panose="02020603050405020304" pitchFamily="18" charset="0"/>
              <a:cs typeface="Times New Roman" panose="02020603050405020304" pitchFamily="18" charset="0"/>
            </a:endParaRPr>
          </a:p>
          <a:p>
            <a:pPr marL="685800" lvl="1" indent="-228600">
              <a:lnSpc>
                <a:spcPct val="80000"/>
              </a:lnSpc>
              <a:spcBef>
                <a:spcPts val="0"/>
              </a:spcBef>
              <a:buSzPts val="2800"/>
            </a:pPr>
            <a:endParaRPr lang="en-US" sz="900" b="1" dirty="0" smtClean="0">
              <a:latin typeface="Times New Roman" panose="02020603050405020304" pitchFamily="18" charset="0"/>
              <a:cs typeface="Times New Roman" panose="02020603050405020304" pitchFamily="18" charset="0"/>
            </a:endParaRPr>
          </a:p>
          <a:p>
            <a:pPr marL="171450" indent="-171450">
              <a:lnSpc>
                <a:spcPct val="80000"/>
              </a:lnSpc>
              <a:spcBef>
                <a:spcPts val="0"/>
              </a:spcBef>
              <a:buSzPct val="101000"/>
            </a:pPr>
            <a:r>
              <a:rPr lang="en-US" sz="1200" b="1" dirty="0" smtClean="0">
                <a:latin typeface="Times New Roman" panose="02020603050405020304" pitchFamily="18" charset="0"/>
                <a:cs typeface="Times New Roman" panose="02020603050405020304" pitchFamily="18" charset="0"/>
              </a:rPr>
              <a:t>Methodology:</a:t>
            </a:r>
            <a:endParaRPr lang="en-US" sz="1200" b="1" dirty="0">
              <a:latin typeface="Times New Roman" panose="02020603050405020304" pitchFamily="18" charset="0"/>
              <a:cs typeface="Times New Roman" panose="02020603050405020304" pitchFamily="18" charset="0"/>
            </a:endParaRPr>
          </a:p>
          <a:p>
            <a:pPr marL="628650" lvl="1" indent="-171450">
              <a:lnSpc>
                <a:spcPct val="80000"/>
              </a:lnSpc>
              <a:spcBef>
                <a:spcPts val="0"/>
              </a:spcBef>
              <a:buSzPct val="101000"/>
            </a:pPr>
            <a:r>
              <a:rPr lang="en-US" sz="1200" dirty="0" err="1" smtClean="0">
                <a:solidFill>
                  <a:srgbClr val="FF0000"/>
                </a:solidFill>
                <a:latin typeface="Times New Roman" panose="02020603050405020304" pitchFamily="18" charset="0"/>
                <a:cs typeface="Times New Roman" panose="02020603050405020304" pitchFamily="18" charset="0"/>
              </a:rPr>
              <a:t>ResNet</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classifier for detecting feature </a:t>
            </a:r>
            <a:r>
              <a:rPr lang="en-US" sz="1200" dirty="0" smtClean="0">
                <a:latin typeface="Times New Roman" panose="02020603050405020304" pitchFamily="18" charset="0"/>
                <a:cs typeface="Times New Roman" panose="02020603050405020304" pitchFamily="18" charset="0"/>
              </a:rPr>
              <a:t>vector and </a:t>
            </a:r>
            <a:r>
              <a:rPr lang="en-US" sz="1200" dirty="0"/>
              <a:t>Arbitrage (decision maker</a:t>
            </a:r>
            <a:r>
              <a:rPr lang="en-US" sz="1200" dirty="0" smtClean="0"/>
              <a:t>) to decide if the video is fake or not.</a:t>
            </a:r>
            <a:endParaRPr sz="1200" dirty="0">
              <a:latin typeface="Times New Roman" panose="02020603050405020304" pitchFamily="18" charset="0"/>
              <a:cs typeface="Times New Roman" panose="02020603050405020304" pitchFamily="18" charset="0"/>
            </a:endParaRPr>
          </a:p>
          <a:p>
            <a:pPr marL="628650" lvl="1" indent="-171450">
              <a:lnSpc>
                <a:spcPct val="80000"/>
              </a:lnSpc>
              <a:buSzPct val="101000"/>
            </a:pPr>
            <a:r>
              <a:rPr lang="en-US" sz="1200" dirty="0">
                <a:latin typeface="Times New Roman" panose="02020603050405020304" pitchFamily="18" charset="0"/>
                <a:cs typeface="Times New Roman" panose="02020603050405020304" pitchFamily="18" charset="0"/>
              </a:rPr>
              <a:t>Inconsistent head pose estimator(2 vectors are calculated</a:t>
            </a:r>
            <a:r>
              <a:rPr lang="en-US" sz="1200" dirty="0" smtClean="0">
                <a:latin typeface="Times New Roman" panose="02020603050405020304" pitchFamily="18" charset="0"/>
                <a:cs typeface="Times New Roman" panose="02020603050405020304" pitchFamily="18" charset="0"/>
              </a:rPr>
              <a:t>) using those two vector head pose vector is build.</a:t>
            </a:r>
            <a:endParaRPr sz="1200" dirty="0">
              <a:latin typeface="Times New Roman" panose="02020603050405020304" pitchFamily="18" charset="0"/>
              <a:cs typeface="Times New Roman" panose="02020603050405020304" pitchFamily="18" charset="0"/>
            </a:endParaRPr>
          </a:p>
          <a:p>
            <a:pPr marL="628650" lvl="1" indent="-171450">
              <a:lnSpc>
                <a:spcPct val="80000"/>
              </a:lnSpc>
              <a:buSzPct val="101000"/>
            </a:pPr>
            <a:r>
              <a:rPr lang="en-US" sz="1200" dirty="0">
                <a:latin typeface="Times New Roman" panose="02020603050405020304" pitchFamily="18" charset="0"/>
                <a:cs typeface="Times New Roman" panose="02020603050405020304" pitchFamily="18" charset="0"/>
              </a:rPr>
              <a:t>Super resolution processing: - </a:t>
            </a:r>
            <a:r>
              <a:rPr lang="en-US" sz="1200" dirty="0">
                <a:solidFill>
                  <a:srgbClr val="FF0000"/>
                </a:solidFill>
                <a:latin typeface="Times New Roman" panose="02020603050405020304" pitchFamily="18" charset="0"/>
                <a:cs typeface="Times New Roman" panose="02020603050405020304" pitchFamily="18" charset="0"/>
              </a:rPr>
              <a:t>fast super resolution CNN model</a:t>
            </a:r>
            <a:r>
              <a:rPr lang="en-US" sz="1200" dirty="0">
                <a:latin typeface="Times New Roman" panose="02020603050405020304" pitchFamily="18" charset="0"/>
                <a:cs typeface="Times New Roman" panose="02020603050405020304" pitchFamily="18" charset="0"/>
              </a:rPr>
              <a:t>( trained on </a:t>
            </a:r>
            <a:r>
              <a:rPr lang="en-US" sz="1200" dirty="0" err="1">
                <a:latin typeface="Times New Roman" panose="02020603050405020304" pitchFamily="18" charset="0"/>
                <a:cs typeface="Times New Roman" panose="02020603050405020304" pitchFamily="18" charset="0"/>
              </a:rPr>
              <a:t>CelebA</a:t>
            </a:r>
            <a:r>
              <a:rPr lang="en-US" sz="1200" dirty="0">
                <a:latin typeface="Times New Roman" panose="02020603050405020304" pitchFamily="18" charset="0"/>
                <a:cs typeface="Times New Roman" panose="02020603050405020304" pitchFamily="18" charset="0"/>
              </a:rPr>
              <a:t> dataset around 8000 images) </a:t>
            </a:r>
            <a:r>
              <a:rPr lang="en-US" sz="1200" dirty="0" smtClean="0">
                <a:latin typeface="Times New Roman" panose="02020603050405020304" pitchFamily="18" charset="0"/>
                <a:cs typeface="Times New Roman" panose="02020603050405020304" pitchFamily="18" charset="0"/>
              </a:rPr>
              <a:t>used to </a:t>
            </a:r>
            <a:r>
              <a:rPr lang="en-US" sz="1200" dirty="0" err="1" smtClean="0">
                <a:latin typeface="Times New Roman" panose="02020603050405020304" pitchFamily="18" charset="0"/>
                <a:cs typeface="Times New Roman" panose="02020603050405020304" pitchFamily="18" charset="0"/>
              </a:rPr>
              <a:t>upsample</a:t>
            </a:r>
            <a:r>
              <a:rPr lang="en-US" sz="1200" dirty="0" smtClean="0">
                <a:latin typeface="Times New Roman" panose="02020603050405020304" pitchFamily="18" charset="0"/>
                <a:cs typeface="Times New Roman" panose="02020603050405020304" pitchFamily="18" charset="0"/>
              </a:rPr>
              <a:t> data from single image</a:t>
            </a:r>
            <a:endParaRPr sz="1200" dirty="0">
              <a:latin typeface="Times New Roman" panose="02020603050405020304" pitchFamily="18" charset="0"/>
              <a:cs typeface="Times New Roman" panose="02020603050405020304" pitchFamily="18" charset="0"/>
            </a:endParaRPr>
          </a:p>
          <a:p>
            <a:pPr marL="171450" indent="-171450">
              <a:lnSpc>
                <a:spcPct val="80000"/>
              </a:lnSpc>
              <a:buSzPct val="101000"/>
            </a:pPr>
            <a:r>
              <a:rPr lang="en-US" sz="1200" b="1" dirty="0">
                <a:latin typeface="Times New Roman" panose="02020603050405020304" pitchFamily="18" charset="0"/>
                <a:cs typeface="Times New Roman" panose="02020603050405020304" pitchFamily="18" charset="0"/>
              </a:rPr>
              <a:t>Dataset:</a:t>
            </a:r>
            <a:endParaRPr sz="1200" b="1" dirty="0">
              <a:latin typeface="Times New Roman" panose="02020603050405020304" pitchFamily="18" charset="0"/>
              <a:cs typeface="Times New Roman" panose="02020603050405020304" pitchFamily="18" charset="0"/>
            </a:endParaRPr>
          </a:p>
          <a:p>
            <a:pPr marL="628650" lvl="1" indent="-171450">
              <a:lnSpc>
                <a:spcPct val="80000"/>
              </a:lnSpc>
              <a:buSzPct val="101000"/>
            </a:pPr>
            <a:r>
              <a:rPr lang="en-US" sz="1200" dirty="0">
                <a:latin typeface="Times New Roman" panose="02020603050405020304" pitchFamily="18" charset="0"/>
                <a:cs typeface="Times New Roman" panose="02020603050405020304" pitchFamily="18" charset="0"/>
              </a:rPr>
              <a:t>UADFV(49+49)</a:t>
            </a:r>
            <a:endParaRPr sz="1200" dirty="0">
              <a:latin typeface="Times New Roman" panose="02020603050405020304" pitchFamily="18" charset="0"/>
              <a:cs typeface="Times New Roman" panose="02020603050405020304" pitchFamily="18" charset="0"/>
            </a:endParaRPr>
          </a:p>
          <a:p>
            <a:pPr marL="171450" indent="-171450">
              <a:lnSpc>
                <a:spcPct val="80000"/>
              </a:lnSpc>
              <a:buSzPct val="101000"/>
            </a:pPr>
            <a:r>
              <a:rPr lang="en-US" sz="1200" b="1" dirty="0">
                <a:latin typeface="Times New Roman" panose="02020603050405020304" pitchFamily="18" charset="0"/>
                <a:cs typeface="Times New Roman" panose="02020603050405020304" pitchFamily="18" charset="0"/>
              </a:rPr>
              <a:t>Results:</a:t>
            </a:r>
            <a:endParaRPr sz="1200" b="1" dirty="0">
              <a:latin typeface="Times New Roman" panose="02020603050405020304" pitchFamily="18" charset="0"/>
              <a:cs typeface="Times New Roman" panose="02020603050405020304" pitchFamily="18" charset="0"/>
            </a:endParaRPr>
          </a:p>
          <a:p>
            <a:pPr marL="628650" lvl="1" indent="-171450">
              <a:lnSpc>
                <a:spcPct val="80000"/>
              </a:lnSpc>
              <a:buSzPct val="101000"/>
            </a:pPr>
            <a:r>
              <a:rPr lang="en-US" sz="1200" dirty="0">
                <a:latin typeface="Times New Roman" panose="02020603050405020304" pitchFamily="18" charset="0"/>
                <a:cs typeface="Times New Roman" panose="02020603050405020304" pitchFamily="18" charset="0"/>
              </a:rPr>
              <a:t>Resnet50v2  alone accuracy : 94.9%</a:t>
            </a:r>
            <a:endParaRPr sz="1200" dirty="0">
              <a:latin typeface="Times New Roman" panose="02020603050405020304" pitchFamily="18" charset="0"/>
              <a:cs typeface="Times New Roman" panose="02020603050405020304" pitchFamily="18" charset="0"/>
            </a:endParaRPr>
          </a:p>
          <a:p>
            <a:pPr marL="628650" lvl="1" indent="-171450">
              <a:lnSpc>
                <a:spcPct val="80000"/>
              </a:lnSpc>
              <a:buSzPct val="101000"/>
            </a:pPr>
            <a:r>
              <a:rPr lang="en-US" sz="1200" dirty="0">
                <a:latin typeface="Times New Roman" panose="02020603050405020304" pitchFamily="18" charset="0"/>
                <a:cs typeface="Times New Roman" panose="02020603050405020304" pitchFamily="18" charset="0"/>
              </a:rPr>
              <a:t>All 3 combined using pipeline – 95.5%(Not much of difference)</a:t>
            </a:r>
            <a:endParaRPr sz="1200" dirty="0">
              <a:latin typeface="Times New Roman" panose="02020603050405020304" pitchFamily="18" charset="0"/>
              <a:cs typeface="Times New Roman" panose="02020603050405020304" pitchFamily="18" charset="0"/>
            </a:endParaRPr>
          </a:p>
          <a:p>
            <a:pPr marL="171450" indent="-171450">
              <a:lnSpc>
                <a:spcPct val="80000"/>
              </a:lnSpc>
              <a:buSzPct val="101000"/>
            </a:pPr>
            <a:r>
              <a:rPr lang="en-US" sz="1200" b="1" dirty="0">
                <a:latin typeface="Times New Roman" panose="02020603050405020304" pitchFamily="18" charset="0"/>
                <a:cs typeface="Times New Roman" panose="02020603050405020304" pitchFamily="18" charset="0"/>
              </a:rPr>
              <a:t>Gaps</a:t>
            </a:r>
            <a:r>
              <a:rPr lang="en-US" sz="1200" b="1" dirty="0" smtClean="0">
                <a:latin typeface="Times New Roman" panose="02020603050405020304" pitchFamily="18" charset="0"/>
                <a:cs typeface="Times New Roman" panose="02020603050405020304" pitchFamily="18" charset="0"/>
              </a:rPr>
              <a:t>:</a:t>
            </a:r>
          </a:p>
          <a:p>
            <a:pPr marL="628650" lvl="1" indent="-171450">
              <a:lnSpc>
                <a:spcPct val="80000"/>
              </a:lnSpc>
              <a:buSzPct val="101000"/>
            </a:pPr>
            <a:r>
              <a:rPr lang="en-US" sz="1200" dirty="0" smtClean="0">
                <a:latin typeface="Times New Roman" panose="02020603050405020304" pitchFamily="18" charset="0"/>
                <a:cs typeface="Times New Roman" panose="02020603050405020304" pitchFamily="18" charset="0"/>
              </a:rPr>
              <a:t>REsnet50v2 alone can achieve results as good as all 3 combined.</a:t>
            </a:r>
            <a:endParaRPr sz="1200" dirty="0">
              <a:latin typeface="Times New Roman" panose="02020603050405020304" pitchFamily="18" charset="0"/>
              <a:cs typeface="Times New Roman" panose="02020603050405020304" pitchFamily="18" charset="0"/>
            </a:endParaRPr>
          </a:p>
          <a:p>
            <a:pPr marL="628650" lvl="1" indent="-171450">
              <a:lnSpc>
                <a:spcPct val="80000"/>
              </a:lnSpc>
              <a:buSzPct val="101000"/>
            </a:pP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T</a:t>
            </a:r>
            <a:r>
              <a:rPr lang="en-US" sz="1200" dirty="0" smtClean="0">
                <a:latin typeface="Times New Roman" panose="02020603050405020304" pitchFamily="18" charset="0"/>
                <a:cs typeface="Times New Roman" panose="02020603050405020304" pitchFamily="18" charset="0"/>
              </a:rPr>
              <a:t>he </a:t>
            </a:r>
            <a:r>
              <a:rPr lang="en-US" sz="1200" dirty="0">
                <a:latin typeface="Times New Roman" panose="02020603050405020304" pitchFamily="18" charset="0"/>
                <a:cs typeface="Times New Roman" panose="02020603050405020304" pitchFamily="18" charset="0"/>
              </a:rPr>
              <a:t>dataset contain very few </a:t>
            </a:r>
            <a:r>
              <a:rPr lang="en-US" sz="1200" dirty="0" smtClean="0">
                <a:latin typeface="Times New Roman" panose="02020603050405020304" pitchFamily="18" charset="0"/>
                <a:cs typeface="Times New Roman" panose="02020603050405020304" pitchFamily="18" charset="0"/>
              </a:rPr>
              <a:t>samples, adding more data could improve the performance</a:t>
            </a:r>
            <a:r>
              <a:rPr lang="en-US" sz="1200" dirty="0">
                <a:latin typeface="Times New Roman" panose="02020603050405020304" pitchFamily="18" charset="0"/>
                <a:cs typeface="Times New Roman" panose="02020603050405020304" pitchFamily="18" charset="0"/>
              </a:rPr>
              <a:t>.</a:t>
            </a:r>
            <a:endParaRPr lang="en-US" sz="1200" dirty="0" smtClean="0">
              <a:latin typeface="Times New Roman" panose="02020603050405020304" pitchFamily="18" charset="0"/>
              <a:cs typeface="Times New Roman" panose="02020603050405020304" pitchFamily="18" charset="0"/>
            </a:endParaRPr>
          </a:p>
          <a:p>
            <a:pPr marL="171450" indent="-171450">
              <a:lnSpc>
                <a:spcPct val="80000"/>
              </a:lnSpc>
              <a:buSzPct val="101000"/>
            </a:pPr>
            <a:r>
              <a:rPr lang="en-US" sz="1200" b="1" dirty="0" smtClean="0">
                <a:latin typeface="Times New Roman" panose="02020603050405020304" pitchFamily="18" charset="0"/>
                <a:cs typeface="Times New Roman" panose="02020603050405020304" pitchFamily="18" charset="0"/>
              </a:rPr>
              <a:t>Link:</a:t>
            </a:r>
          </a:p>
          <a:p>
            <a:pPr marL="628650" lvl="1" indent="-171450">
              <a:lnSpc>
                <a:spcPct val="80000"/>
              </a:lnSpc>
              <a:buSzPct val="101000"/>
            </a:pPr>
            <a:r>
              <a:rPr lang="en-US" sz="1200" dirty="0">
                <a:latin typeface="Times New Roman" panose="02020603050405020304" pitchFamily="18" charset="0"/>
                <a:cs typeface="Times New Roman" panose="02020603050405020304" pitchFamily="18" charset="0"/>
                <a:hlinkClick r:id="rId3"/>
              </a:rPr>
              <a:t>https://ieeexplore.ieee.org/document/9039498</a:t>
            </a: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endParaRPr sz="1200" dirty="0">
              <a:latin typeface="Times New Roman" panose="02020603050405020304" pitchFamily="18" charset="0"/>
              <a:cs typeface="Times New Roman" panose="02020603050405020304" pitchFamily="18" charset="0"/>
            </a:endParaRPr>
          </a:p>
          <a:p>
            <a:pPr marL="228600" lvl="0" indent="-50800" algn="l" rtl="0">
              <a:lnSpc>
                <a:spcPct val="80000"/>
              </a:lnSpc>
              <a:spcBef>
                <a:spcPts val="1000"/>
              </a:spcBef>
              <a:spcAft>
                <a:spcPts val="0"/>
              </a:spcAft>
              <a:buClr>
                <a:schemeClr val="dk1"/>
              </a:buClr>
              <a:buSzPts val="2800"/>
              <a:buNone/>
            </a:pPr>
            <a:endParaRPr dirty="0"/>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Tree>
    <p:extLst>
      <p:ext uri="{BB962C8B-B14F-4D97-AF65-F5344CB8AC3E}">
        <p14:creationId xmlns:p14="http://schemas.microsoft.com/office/powerpoint/2010/main" val="41479984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5"/>
          <p:cNvSpPr/>
          <p:nvPr/>
        </p:nvSpPr>
        <p:spPr>
          <a:xfrm>
            <a:off x="649224" y="512064"/>
            <a:ext cx="10889672" cy="563586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8</a:t>
            </a:r>
            <a:r>
              <a:rPr lang="en-US" sz="1400" b="1" dirty="0" smtClean="0">
                <a:solidFill>
                  <a:schemeClr val="dk1"/>
                </a:solidFill>
                <a:latin typeface="Times New Roman" panose="02020603050405020304" pitchFamily="18" charset="0"/>
                <a:ea typeface="Calibri"/>
                <a:cs typeface="Times New Roman" panose="02020603050405020304" pitchFamily="18" charset="0"/>
                <a:sym typeface="Calibri"/>
              </a:rPr>
              <a:t>. Image </a:t>
            </a: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Feature Detectors for Deep-fake Video Detection </a:t>
            </a:r>
            <a:endParaRPr sz="1400" b="1"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pPr>
            <a:endParaRPr sz="1400" b="1"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Authors: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Faten</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F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Kharbat</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Tarik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Elamsy</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Ahmed Mahmoud, Rami Abdullah  </a:t>
            </a:r>
            <a:endParaRPr sz="1400"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Publisher: </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IEEE </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 Conference (16</a:t>
            </a:r>
            <a:r>
              <a:rPr lang="en-US" sz="1400" baseline="30000" dirty="0" smtClean="0">
                <a:solidFill>
                  <a:schemeClr val="dk1"/>
                </a:solidFill>
                <a:latin typeface="Times New Roman" panose="02020603050405020304" pitchFamily="18" charset="0"/>
                <a:ea typeface="Calibri"/>
                <a:cs typeface="Times New Roman" panose="02020603050405020304" pitchFamily="18" charset="0"/>
                <a:sym typeface="Calibri"/>
              </a:rPr>
              <a:t>th</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 International Conference on Computer System and Applications) </a:t>
            </a:r>
            <a:endParaRPr sz="1400"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Publishing Year: </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Mar</a:t>
            </a:r>
            <a:r>
              <a:rPr lang="en-US" sz="14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2020</a:t>
            </a:r>
          </a:p>
          <a:p>
            <a:pPr marR="0" lvl="0" algn="l" rtl="0">
              <a:spcBef>
                <a:spcPts val="0"/>
              </a:spcBef>
              <a:spcAft>
                <a:spcPts val="0"/>
              </a:spcAft>
              <a:buClr>
                <a:schemeClr val="dk1"/>
              </a:buClr>
              <a:buSzPts val="3200"/>
            </a:pPr>
            <a:endParaRPr lang="en-US" sz="1200" dirty="0">
              <a:solidFill>
                <a:schemeClr val="dk1"/>
              </a:solidFill>
              <a:latin typeface="Times New Roman" panose="02020603050405020304" pitchFamily="18" charset="0"/>
              <a:ea typeface="Calibri"/>
              <a:cs typeface="Times New Roman" panose="02020603050405020304" pitchFamily="18" charset="0"/>
              <a:sym typeface="Calibri"/>
            </a:endParaRPr>
          </a:p>
          <a:p>
            <a:pPr marL="228600" lvl="0" indent="-228600">
              <a:lnSpc>
                <a:spcPct val="80000"/>
              </a:lnSpc>
              <a:spcBef>
                <a:spcPts val="1000"/>
              </a:spcBef>
              <a:buClr>
                <a:schemeClr val="dk1"/>
              </a:buClr>
              <a:buSzPct val="101000"/>
              <a:buChar char="•"/>
            </a:pPr>
            <a:r>
              <a:rPr lang="en-US" sz="1200" b="1" dirty="0">
                <a:latin typeface="Times New Roman" panose="02020603050405020304" pitchFamily="18" charset="0"/>
                <a:cs typeface="Times New Roman" panose="02020603050405020304" pitchFamily="18" charset="0"/>
              </a:rPr>
              <a:t>Novelty of Paper:</a:t>
            </a:r>
          </a:p>
          <a:p>
            <a:pPr marL="685800" lvl="1" indent="-228600">
              <a:lnSpc>
                <a:spcPct val="80000"/>
              </a:lnSpc>
              <a:spcBef>
                <a:spcPts val="500"/>
              </a:spcBef>
              <a:buClr>
                <a:schemeClr val="dk1"/>
              </a:buClr>
              <a:buSzPct val="101000"/>
              <a:buChar char="•"/>
            </a:pPr>
            <a:r>
              <a:rPr lang="en-US" sz="1200" dirty="0">
                <a:latin typeface="Times New Roman" panose="02020603050405020304" pitchFamily="18" charset="0"/>
                <a:cs typeface="Times New Roman" panose="02020603050405020304" pitchFamily="18" charset="0"/>
              </a:rPr>
              <a:t>Proposed a method which uses the SVM and other face edge feature detectors for detecting fake videos.</a:t>
            </a:r>
          </a:p>
          <a:p>
            <a:pPr marL="228600" lvl="0" indent="-228600">
              <a:lnSpc>
                <a:spcPct val="80000"/>
              </a:lnSpc>
              <a:spcBef>
                <a:spcPts val="1000"/>
              </a:spcBef>
              <a:buClr>
                <a:schemeClr val="dk1"/>
              </a:buClr>
              <a:buSzPct val="101000"/>
              <a:buChar char="•"/>
            </a:pPr>
            <a:r>
              <a:rPr lang="en-US" sz="1200" b="1" dirty="0">
                <a:latin typeface="Times New Roman" panose="02020603050405020304" pitchFamily="18" charset="0"/>
                <a:cs typeface="Times New Roman" panose="02020603050405020304" pitchFamily="18" charset="0"/>
              </a:rPr>
              <a:t>Methodology:</a:t>
            </a:r>
          </a:p>
          <a:p>
            <a:pPr marL="685800" lvl="1" indent="-228600">
              <a:lnSpc>
                <a:spcPct val="80000"/>
              </a:lnSpc>
              <a:spcBef>
                <a:spcPts val="500"/>
              </a:spcBef>
              <a:buClr>
                <a:srgbClr val="FF0000"/>
              </a:buClr>
              <a:buSzPct val="101000"/>
              <a:buChar char="•"/>
            </a:pPr>
            <a:r>
              <a:rPr lang="en-US" sz="1200" dirty="0">
                <a:solidFill>
                  <a:srgbClr val="FF0000"/>
                </a:solidFill>
                <a:latin typeface="Times New Roman" panose="02020603050405020304" pitchFamily="18" charset="0"/>
                <a:cs typeface="Times New Roman" panose="02020603050405020304" pitchFamily="18" charset="0"/>
              </a:rPr>
              <a:t>SVM</a:t>
            </a:r>
            <a:r>
              <a:rPr lang="en-US" sz="1200" dirty="0">
                <a:latin typeface="Times New Roman" panose="02020603050405020304" pitchFamily="18" charset="0"/>
                <a:cs typeface="Times New Roman" panose="02020603050405020304" pitchFamily="18" charset="0"/>
              </a:rPr>
              <a:t> Regression is used.</a:t>
            </a:r>
          </a:p>
          <a:p>
            <a:pPr marL="685800" lvl="1" indent="-228600">
              <a:lnSpc>
                <a:spcPct val="80000"/>
              </a:lnSpc>
              <a:spcBef>
                <a:spcPts val="500"/>
              </a:spcBef>
              <a:buClr>
                <a:schemeClr val="dk1"/>
              </a:buClr>
              <a:buSzPct val="101000"/>
              <a:buChar char="•"/>
            </a:pPr>
            <a:r>
              <a:rPr lang="en-US" sz="1200" dirty="0">
                <a:latin typeface="Times New Roman" panose="02020603050405020304" pitchFamily="18" charset="0"/>
                <a:cs typeface="Times New Roman" panose="02020603050405020304" pitchFamily="18" charset="0"/>
              </a:rPr>
              <a:t>Swapped faces shows inconsistency in the edges of the swapped faces, these features are extracted using traditional edge feature detectors(HOG, SURF, KAZE,…etc.)</a:t>
            </a:r>
          </a:p>
          <a:p>
            <a:pPr marL="685800" lvl="1" indent="-228600">
              <a:lnSpc>
                <a:spcPct val="80000"/>
              </a:lnSpc>
              <a:spcBef>
                <a:spcPts val="500"/>
              </a:spcBef>
              <a:buClr>
                <a:schemeClr val="dk1"/>
              </a:buClr>
              <a:buSzPct val="101000"/>
              <a:buChar char="•"/>
            </a:pPr>
            <a:r>
              <a:rPr lang="en-US" sz="1200" dirty="0">
                <a:latin typeface="Times New Roman" panose="02020603050405020304" pitchFamily="18" charset="0"/>
                <a:cs typeface="Times New Roman" panose="02020603050405020304" pitchFamily="18" charset="0"/>
              </a:rPr>
              <a:t>Extracted features are aggregated and it forms a input to the SVM</a:t>
            </a:r>
            <a:r>
              <a:rPr lang="en-US" sz="1200" dirty="0" smtClean="0">
                <a:latin typeface="Times New Roman" panose="02020603050405020304" pitchFamily="18" charset="0"/>
                <a:cs typeface="Times New Roman" panose="02020603050405020304" pitchFamily="18" charset="0"/>
              </a:rPr>
              <a:t>.</a:t>
            </a:r>
          </a:p>
          <a:p>
            <a:pPr marL="228600" lvl="0" indent="-228600">
              <a:lnSpc>
                <a:spcPct val="80000"/>
              </a:lnSpc>
              <a:spcBef>
                <a:spcPts val="1000"/>
              </a:spcBef>
              <a:buClr>
                <a:schemeClr val="dk1"/>
              </a:buClr>
              <a:buSzPct val="101000"/>
              <a:buChar char="•"/>
            </a:pPr>
            <a:r>
              <a:rPr lang="en-US" sz="1200" b="1" dirty="0">
                <a:latin typeface="Times New Roman" panose="02020603050405020304" pitchFamily="18" charset="0"/>
                <a:cs typeface="Times New Roman" panose="02020603050405020304" pitchFamily="18" charset="0"/>
              </a:rPr>
              <a:t>Dataset:</a:t>
            </a:r>
          </a:p>
          <a:p>
            <a:pPr marL="685800" lvl="1" indent="-228600">
              <a:lnSpc>
                <a:spcPct val="80000"/>
              </a:lnSpc>
              <a:spcBef>
                <a:spcPts val="500"/>
              </a:spcBef>
              <a:buClr>
                <a:schemeClr val="dk1"/>
              </a:buClr>
              <a:buSzPct val="101000"/>
              <a:buChar char="•"/>
            </a:pPr>
            <a:r>
              <a:rPr lang="en-US" sz="1200" dirty="0">
                <a:latin typeface="Times New Roman" panose="02020603050405020304" pitchFamily="18" charset="0"/>
                <a:cs typeface="Times New Roman" panose="02020603050405020304" pitchFamily="18" charset="0"/>
              </a:rPr>
              <a:t>98 videos (half are fake and other half are real</a:t>
            </a:r>
            <a:r>
              <a:rPr lang="en-US" sz="1200" dirty="0" smtClean="0">
                <a:latin typeface="Times New Roman" panose="02020603050405020304" pitchFamily="18" charset="0"/>
                <a:cs typeface="Times New Roman" panose="02020603050405020304" pitchFamily="18" charset="0"/>
              </a:rPr>
              <a:t>).</a:t>
            </a:r>
            <a:endParaRPr lang="en-US" sz="1200" dirty="0">
              <a:latin typeface="Times New Roman" panose="02020603050405020304" pitchFamily="18" charset="0"/>
              <a:cs typeface="Times New Roman" panose="02020603050405020304" pitchFamily="18" charset="0"/>
            </a:endParaRPr>
          </a:p>
          <a:p>
            <a:pPr marL="228600" lvl="0" indent="-228600">
              <a:lnSpc>
                <a:spcPct val="80000"/>
              </a:lnSpc>
              <a:spcBef>
                <a:spcPts val="1000"/>
              </a:spcBef>
              <a:buClr>
                <a:schemeClr val="dk1"/>
              </a:buClr>
              <a:buSzPct val="101000"/>
              <a:buChar char="•"/>
            </a:pPr>
            <a:r>
              <a:rPr lang="en-US" sz="1200" b="1" dirty="0">
                <a:latin typeface="Times New Roman" panose="02020603050405020304" pitchFamily="18" charset="0"/>
                <a:cs typeface="Times New Roman" panose="02020603050405020304" pitchFamily="18" charset="0"/>
              </a:rPr>
              <a:t>Results:</a:t>
            </a:r>
          </a:p>
          <a:p>
            <a:pPr marL="685800" lvl="1" indent="-228600">
              <a:lnSpc>
                <a:spcPct val="80000"/>
              </a:lnSpc>
              <a:spcBef>
                <a:spcPts val="500"/>
              </a:spcBef>
              <a:buClr>
                <a:schemeClr val="dk1"/>
              </a:buClr>
              <a:buSzPct val="101000"/>
              <a:buChar char="•"/>
            </a:pPr>
            <a:r>
              <a:rPr lang="en-US" sz="1200" dirty="0">
                <a:latin typeface="Times New Roman" panose="02020603050405020304" pitchFamily="18" charset="0"/>
                <a:cs typeface="Times New Roman" panose="02020603050405020304" pitchFamily="18" charset="0"/>
              </a:rPr>
              <a:t>Using HOG algorithm the accuracy is 94%</a:t>
            </a:r>
          </a:p>
          <a:p>
            <a:pPr marL="685800" lvl="1" indent="-228600">
              <a:lnSpc>
                <a:spcPct val="80000"/>
              </a:lnSpc>
              <a:spcBef>
                <a:spcPts val="500"/>
              </a:spcBef>
              <a:buClr>
                <a:schemeClr val="dk1"/>
              </a:buClr>
              <a:buSzPct val="101000"/>
              <a:buChar char="•"/>
            </a:pPr>
            <a:r>
              <a:rPr lang="en-US" sz="1200" dirty="0">
                <a:latin typeface="Times New Roman" panose="02020603050405020304" pitchFamily="18" charset="0"/>
                <a:cs typeface="Times New Roman" panose="02020603050405020304" pitchFamily="18" charset="0"/>
              </a:rPr>
              <a:t>KAZE – 76% (least).</a:t>
            </a:r>
          </a:p>
          <a:p>
            <a:pPr marL="228600" lvl="0" indent="-228600">
              <a:lnSpc>
                <a:spcPct val="80000"/>
              </a:lnSpc>
              <a:spcBef>
                <a:spcPts val="1000"/>
              </a:spcBef>
              <a:buClr>
                <a:schemeClr val="dk1"/>
              </a:buClr>
              <a:buSzPct val="101000"/>
              <a:buChar char="•"/>
            </a:pPr>
            <a:r>
              <a:rPr lang="en-US" sz="1200" b="1" dirty="0" smtClean="0">
                <a:latin typeface="Times New Roman" panose="02020603050405020304" pitchFamily="18" charset="0"/>
                <a:cs typeface="Times New Roman" panose="02020603050405020304" pitchFamily="18" charset="0"/>
              </a:rPr>
              <a:t>Gaps:</a:t>
            </a:r>
            <a:endParaRPr lang="en-US" sz="1200" b="1" dirty="0">
              <a:latin typeface="Times New Roman" panose="02020603050405020304" pitchFamily="18" charset="0"/>
              <a:cs typeface="Times New Roman" panose="02020603050405020304" pitchFamily="18" charset="0"/>
            </a:endParaRPr>
          </a:p>
          <a:p>
            <a:pPr marL="685800" lvl="1" indent="-228600">
              <a:lnSpc>
                <a:spcPct val="80000"/>
              </a:lnSpc>
              <a:spcBef>
                <a:spcPts val="500"/>
              </a:spcBef>
              <a:buClr>
                <a:schemeClr val="dk1"/>
              </a:buClr>
              <a:buSzPct val="101000"/>
              <a:buChar char="•"/>
            </a:pPr>
            <a:r>
              <a:rPr lang="en-US" sz="1200" dirty="0" smtClean="0">
                <a:latin typeface="Times New Roman" panose="02020603050405020304" pitchFamily="18" charset="0"/>
                <a:cs typeface="Times New Roman" panose="02020603050405020304" pitchFamily="18" charset="0"/>
              </a:rPr>
              <a:t>Accuracy depends on which edge feature detector is used HOG gives highest accuracy of 94% and KAZE gives least accuracy of 76%.</a:t>
            </a:r>
          </a:p>
          <a:p>
            <a:pPr marL="685800" lvl="1" indent="-228600">
              <a:lnSpc>
                <a:spcPct val="80000"/>
              </a:lnSpc>
              <a:spcBef>
                <a:spcPts val="500"/>
              </a:spcBef>
              <a:buClr>
                <a:schemeClr val="dk1"/>
              </a:buClr>
              <a:buSzPct val="101000"/>
              <a:buChar char="•"/>
            </a:pPr>
            <a:r>
              <a:rPr lang="en-US" sz="1200" dirty="0" smtClean="0">
                <a:latin typeface="Times New Roman" panose="02020603050405020304" pitchFamily="18" charset="0"/>
                <a:cs typeface="Times New Roman" panose="02020603050405020304" pitchFamily="18" charset="0"/>
              </a:rPr>
              <a:t>If better algorithm than HOG is used it could generate more accuracy. </a:t>
            </a:r>
          </a:p>
          <a:p>
            <a:pPr marL="228600" indent="-228600">
              <a:lnSpc>
                <a:spcPct val="80000"/>
              </a:lnSpc>
              <a:spcBef>
                <a:spcPts val="500"/>
              </a:spcBef>
              <a:buClr>
                <a:schemeClr val="dk1"/>
              </a:buClr>
              <a:buSzPct val="101000"/>
              <a:buChar char="•"/>
            </a:pPr>
            <a:r>
              <a:rPr lang="en-US" sz="1200" b="1" dirty="0" smtClean="0">
                <a:latin typeface="Times New Roman" panose="02020603050405020304" pitchFamily="18" charset="0"/>
                <a:cs typeface="Times New Roman" panose="02020603050405020304" pitchFamily="18" charset="0"/>
              </a:rPr>
              <a:t>Link:</a:t>
            </a:r>
          </a:p>
          <a:p>
            <a:pPr marL="685800" lvl="1" indent="-228600">
              <a:lnSpc>
                <a:spcPct val="80000"/>
              </a:lnSpc>
              <a:spcBef>
                <a:spcPts val="500"/>
              </a:spcBef>
              <a:buClr>
                <a:schemeClr val="dk1"/>
              </a:buClr>
              <a:buSzPct val="101000"/>
              <a:buChar char="•"/>
            </a:pPr>
            <a:r>
              <a:rPr lang="en-US" sz="1200" dirty="0">
                <a:latin typeface="Times New Roman" panose="02020603050405020304" pitchFamily="18" charset="0"/>
                <a:cs typeface="Times New Roman" panose="02020603050405020304" pitchFamily="18" charset="0"/>
                <a:hlinkClick r:id="rId3"/>
              </a:rPr>
              <a:t>https://ieeexplore.ieee.org/document/9035360</a:t>
            </a:r>
            <a:endParaRPr lang="en-US" sz="1200" dirty="0" smtClean="0">
              <a:latin typeface="Times New Roman" panose="02020603050405020304" pitchFamily="18" charset="0"/>
              <a:cs typeface="Times New Roman" panose="02020603050405020304" pitchFamily="18" charset="0"/>
            </a:endParaRPr>
          </a:p>
          <a:p>
            <a:pPr marL="685800" indent="-228600">
              <a:lnSpc>
                <a:spcPct val="80000"/>
              </a:lnSpc>
              <a:spcBef>
                <a:spcPts val="500"/>
              </a:spcBef>
              <a:buClr>
                <a:schemeClr val="dk1"/>
              </a:buClr>
              <a:buSzPct val="101000"/>
              <a:buChar char="•"/>
            </a:pPr>
            <a:endParaRPr lang="en-US" sz="1200" dirty="0">
              <a:solidFill>
                <a:schemeClr val="dk1"/>
              </a:solidFill>
              <a:latin typeface="Times New Roman" panose="02020603050405020304" pitchFamily="18" charset="0"/>
              <a:cs typeface="Times New Roman" panose="02020603050405020304" pitchFamily="18" charset="0"/>
              <a:sym typeface="Calibri"/>
            </a:endParaRPr>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spTree>
    <p:extLst>
      <p:ext uri="{BB962C8B-B14F-4D97-AF65-F5344CB8AC3E}">
        <p14:creationId xmlns:p14="http://schemas.microsoft.com/office/powerpoint/2010/main" val="154582826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3"/>
          <p:cNvSpPr/>
          <p:nvPr/>
        </p:nvSpPr>
        <p:spPr>
          <a:xfrm>
            <a:off x="649224" y="512064"/>
            <a:ext cx="10889672" cy="520651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9</a:t>
            </a:r>
            <a:r>
              <a:rPr lang="en-US" sz="1400" b="1" dirty="0" smtClean="0">
                <a:solidFill>
                  <a:schemeClr val="dk1"/>
                </a:solidFill>
                <a:latin typeface="Times New Roman" panose="02020603050405020304" pitchFamily="18" charset="0"/>
                <a:ea typeface="Calibri"/>
                <a:cs typeface="Times New Roman" panose="02020603050405020304" pitchFamily="18" charset="0"/>
                <a:sym typeface="Calibri"/>
              </a:rPr>
              <a:t>. Deep-fake </a:t>
            </a: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Video Detection through Optical Flow based CNN</a:t>
            </a:r>
            <a:endParaRPr sz="1400" b="1"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spcBef>
                <a:spcPts val="0"/>
              </a:spcBef>
              <a:spcAft>
                <a:spcPts val="0"/>
              </a:spcAft>
              <a:buNone/>
            </a:pPr>
            <a:endParaRPr sz="1400" b="1"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Authors:</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Irene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Amerini</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Leonardo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Galteri</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Roberto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Caldelli</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Alberto Del Bimbo</a:t>
            </a:r>
            <a:endParaRPr sz="1400"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Publisher: </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IEEE </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conference (International Conference on Computer Vision Workshop) </a:t>
            </a:r>
            <a:endParaRPr sz="1400"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Publishing Year: </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Mar-2020</a:t>
            </a:r>
          </a:p>
          <a:p>
            <a:pPr marL="171450" marR="0" lvl="0" indent="-171450" algn="l" rtl="0">
              <a:spcBef>
                <a:spcPts val="0"/>
              </a:spcBef>
              <a:spcAft>
                <a:spcPts val="0"/>
              </a:spcAft>
              <a:buClr>
                <a:schemeClr val="dk1"/>
              </a:buClr>
              <a:buSzPct val="101000"/>
              <a:buFont typeface="Arial" panose="020B0604020202020204" pitchFamily="34" charset="0"/>
              <a:buChar char="•"/>
            </a:pPr>
            <a:endParaRPr lang="en-US" sz="1200"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171450" marR="0" lvl="0" indent="-171450" algn="l" rtl="0">
              <a:spcBef>
                <a:spcPts val="0"/>
              </a:spcBef>
              <a:spcAft>
                <a:spcPts val="0"/>
              </a:spcAft>
              <a:buClr>
                <a:schemeClr val="dk1"/>
              </a:buClr>
              <a:buSzPct val="101000"/>
              <a:buFont typeface="Arial" panose="020B0604020202020204" pitchFamily="34" charset="0"/>
              <a:buChar char="•"/>
            </a:pPr>
            <a:endParaRPr lang="en-US" sz="1200"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228600" lvl="0" indent="-228600">
              <a:lnSpc>
                <a:spcPct val="80000"/>
              </a:lnSpc>
              <a:buClr>
                <a:schemeClr val="dk1"/>
              </a:buClr>
              <a:buSzPct val="101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Novelty of Paper:</a:t>
            </a:r>
          </a:p>
          <a:p>
            <a:pPr marL="685800" lvl="1" indent="-228600">
              <a:lnSpc>
                <a:spcPct val="80000"/>
              </a:lnSpc>
              <a:spcBef>
                <a:spcPts val="500"/>
              </a:spcBef>
              <a:buClr>
                <a:schemeClr val="dk1"/>
              </a:buClr>
              <a:buSzPct val="101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A new technique able to differentiate between fake and original video sequences is given; unlike other methods which resorts at single video frames,  proposes the adoption of </a:t>
            </a:r>
            <a:r>
              <a:rPr lang="en-US" sz="1200" dirty="0">
                <a:solidFill>
                  <a:srgbClr val="FF0000"/>
                </a:solidFill>
                <a:latin typeface="Times New Roman" panose="02020603050405020304" pitchFamily="18" charset="0"/>
                <a:cs typeface="Times New Roman" panose="02020603050405020304" pitchFamily="18" charset="0"/>
              </a:rPr>
              <a:t>optical flow fields</a:t>
            </a:r>
            <a:r>
              <a:rPr lang="en-US" sz="1200" dirty="0">
                <a:latin typeface="Times New Roman" panose="02020603050405020304" pitchFamily="18" charset="0"/>
                <a:cs typeface="Times New Roman" panose="02020603050405020304" pitchFamily="18" charset="0"/>
              </a:rPr>
              <a:t> to exploit possible inter-frame dissimilarities.</a:t>
            </a:r>
          </a:p>
          <a:p>
            <a:pPr marL="228600" lvl="0" indent="-228600">
              <a:lnSpc>
                <a:spcPct val="80000"/>
              </a:lnSpc>
              <a:spcBef>
                <a:spcPts val="1000"/>
              </a:spcBef>
              <a:buClr>
                <a:schemeClr val="dk1"/>
              </a:buClr>
              <a:buSzPct val="101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Methodology:</a:t>
            </a:r>
          </a:p>
          <a:p>
            <a:pPr marL="685800" lvl="1" indent="-228600">
              <a:lnSpc>
                <a:spcPct val="80000"/>
              </a:lnSpc>
              <a:spcBef>
                <a:spcPts val="500"/>
              </a:spcBef>
              <a:buClr>
                <a:schemeClr val="dk1"/>
              </a:buClr>
              <a:buSzPct val="101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Optical flow is a vector field which is computed on </a:t>
            </a:r>
            <a:r>
              <a:rPr lang="en-US" sz="1200" dirty="0">
                <a:solidFill>
                  <a:srgbClr val="FF0000"/>
                </a:solidFill>
                <a:latin typeface="Times New Roman" panose="02020603050405020304" pitchFamily="18" charset="0"/>
                <a:cs typeface="Times New Roman" panose="02020603050405020304" pitchFamily="18" charset="0"/>
              </a:rPr>
              <a:t>two consecutive frame</a:t>
            </a:r>
            <a:r>
              <a:rPr lang="en-US" sz="1200" dirty="0">
                <a:latin typeface="Times New Roman" panose="02020603050405020304" pitchFamily="18" charset="0"/>
                <a:cs typeface="Times New Roman" panose="02020603050405020304" pitchFamily="18" charset="0"/>
              </a:rPr>
              <a:t> f(t) and f(t + 1) to extract apparent motion between the observer and the scene itself.</a:t>
            </a:r>
          </a:p>
          <a:p>
            <a:pPr marL="685800" lvl="1" indent="-228600">
              <a:lnSpc>
                <a:spcPct val="80000"/>
              </a:lnSpc>
              <a:spcBef>
                <a:spcPts val="500"/>
              </a:spcBef>
              <a:buClr>
                <a:schemeClr val="dk1"/>
              </a:buClr>
              <a:buSzPct val="101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Optical flow is able to detect discrepancies in the frames, synthetically created videos shows more discrepancies, for this CNN model for optical flow called </a:t>
            </a:r>
            <a:r>
              <a:rPr lang="en-US" sz="1200" dirty="0">
                <a:solidFill>
                  <a:srgbClr val="FF0000"/>
                </a:solidFill>
                <a:latin typeface="Times New Roman" panose="02020603050405020304" pitchFamily="18" charset="0"/>
                <a:cs typeface="Times New Roman" panose="02020603050405020304" pitchFamily="18" charset="0"/>
              </a:rPr>
              <a:t>PWC-Net</a:t>
            </a:r>
            <a:r>
              <a:rPr lang="en-US" sz="1200" dirty="0">
                <a:latin typeface="Times New Roman" panose="02020603050405020304" pitchFamily="18" charset="0"/>
                <a:cs typeface="Times New Roman" panose="02020603050405020304" pitchFamily="18" charset="0"/>
              </a:rPr>
              <a:t>.</a:t>
            </a:r>
          </a:p>
          <a:p>
            <a:pPr marL="685800" lvl="1" indent="-228600">
              <a:lnSpc>
                <a:spcPct val="80000"/>
              </a:lnSpc>
              <a:spcBef>
                <a:spcPts val="500"/>
              </a:spcBef>
              <a:buClr>
                <a:schemeClr val="dk1"/>
              </a:buClr>
              <a:buSzPct val="101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The output of the optical flow is given to the flow-CNN, which uses some pre trained network(</a:t>
            </a:r>
            <a:r>
              <a:rPr lang="en-US" sz="1200" dirty="0">
                <a:solidFill>
                  <a:srgbClr val="FF0000"/>
                </a:solidFill>
                <a:latin typeface="Times New Roman" panose="02020603050405020304" pitchFamily="18" charset="0"/>
                <a:cs typeface="Times New Roman" panose="02020603050405020304" pitchFamily="18" charset="0"/>
              </a:rPr>
              <a:t>VGG16 / ResNet50</a:t>
            </a:r>
            <a:r>
              <a:rPr lang="en-US" sz="1200" dirty="0">
                <a:latin typeface="Times New Roman" panose="02020603050405020304" pitchFamily="18" charset="0"/>
                <a:cs typeface="Times New Roman" panose="02020603050405020304" pitchFamily="18" charset="0"/>
              </a:rPr>
              <a:t>), and output is generated using sigmoid </a:t>
            </a:r>
            <a:r>
              <a:rPr lang="en-US" sz="1200" dirty="0" smtClean="0">
                <a:latin typeface="Times New Roman" panose="02020603050405020304" pitchFamily="18" charset="0"/>
                <a:cs typeface="Times New Roman" panose="02020603050405020304" pitchFamily="18" charset="0"/>
              </a:rPr>
              <a:t>activation </a:t>
            </a:r>
            <a:r>
              <a:rPr lang="en-US" sz="1200" dirty="0">
                <a:latin typeface="Times New Roman" panose="02020603050405020304" pitchFamily="18" charset="0"/>
                <a:cs typeface="Times New Roman" panose="02020603050405020304" pitchFamily="18" charset="0"/>
              </a:rPr>
              <a:t>function</a:t>
            </a:r>
            <a:r>
              <a:rPr lang="en-US" sz="1200" dirty="0" smtClean="0">
                <a:latin typeface="Times New Roman" panose="02020603050405020304" pitchFamily="18" charset="0"/>
                <a:cs typeface="Times New Roman" panose="02020603050405020304" pitchFamily="18" charset="0"/>
              </a:rPr>
              <a:t>.</a:t>
            </a:r>
          </a:p>
          <a:p>
            <a:pPr marL="228600" lvl="0" indent="-228600">
              <a:lnSpc>
                <a:spcPct val="80000"/>
              </a:lnSpc>
              <a:spcBef>
                <a:spcPts val="1000"/>
              </a:spcBef>
              <a:buClr>
                <a:schemeClr val="dk1"/>
              </a:buClr>
              <a:buSzPct val="101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Dataset:</a:t>
            </a:r>
          </a:p>
          <a:p>
            <a:pPr marL="685800" lvl="1" indent="-228600">
              <a:lnSpc>
                <a:spcPct val="80000"/>
              </a:lnSpc>
              <a:spcBef>
                <a:spcPts val="500"/>
              </a:spcBef>
              <a:buClr>
                <a:schemeClr val="dk1"/>
              </a:buClr>
              <a:buSzPct val="101000"/>
              <a:buFont typeface="Arial" panose="020B0604020202020204" pitchFamily="34" charset="0"/>
              <a:buChar char="•"/>
            </a:pPr>
            <a:r>
              <a:rPr lang="en-US" sz="1200" dirty="0" err="1">
                <a:latin typeface="Times New Roman" panose="02020603050405020304" pitchFamily="18" charset="0"/>
                <a:cs typeface="Times New Roman" panose="02020603050405020304" pitchFamily="18" charset="0"/>
              </a:rPr>
              <a:t>FaceForensics</a:t>
            </a:r>
            <a:r>
              <a:rPr lang="en-US" sz="1200" dirty="0" smtClean="0">
                <a:latin typeface="Times New Roman" panose="02020603050405020304" pitchFamily="18" charset="0"/>
                <a:cs typeface="Times New Roman" panose="02020603050405020304" pitchFamily="18" charset="0"/>
              </a:rPr>
              <a:t>++</a:t>
            </a:r>
            <a:endParaRPr lang="en-US" sz="1200" dirty="0">
              <a:latin typeface="Times New Roman" panose="02020603050405020304" pitchFamily="18" charset="0"/>
              <a:cs typeface="Times New Roman" panose="02020603050405020304" pitchFamily="18" charset="0"/>
            </a:endParaRPr>
          </a:p>
          <a:p>
            <a:pPr marL="228600" lvl="0" indent="-228600">
              <a:lnSpc>
                <a:spcPct val="80000"/>
              </a:lnSpc>
              <a:spcBef>
                <a:spcPts val="1000"/>
              </a:spcBef>
              <a:buClr>
                <a:schemeClr val="dk1"/>
              </a:buClr>
              <a:buSzPct val="101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Results:</a:t>
            </a:r>
          </a:p>
          <a:p>
            <a:pPr marL="685800" lvl="1" indent="-228600">
              <a:lnSpc>
                <a:spcPct val="80000"/>
              </a:lnSpc>
              <a:spcBef>
                <a:spcPts val="500"/>
              </a:spcBef>
              <a:buClr>
                <a:schemeClr val="dk1"/>
              </a:buClr>
              <a:buSzPct val="101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Accuracy </a:t>
            </a:r>
            <a:r>
              <a:rPr lang="en-US" sz="1200" dirty="0" smtClean="0">
                <a:latin typeface="Times New Roman" panose="02020603050405020304" pitchFamily="18" charset="0"/>
                <a:cs typeface="Times New Roman" panose="02020603050405020304" pitchFamily="18" charset="0"/>
              </a:rPr>
              <a:t>achieved VGG16-  </a:t>
            </a:r>
            <a:r>
              <a:rPr lang="en-US" sz="1200" dirty="0">
                <a:latin typeface="Times New Roman" panose="02020603050405020304" pitchFamily="18" charset="0"/>
                <a:cs typeface="Times New Roman" panose="02020603050405020304" pitchFamily="18" charset="0"/>
              </a:rPr>
              <a:t>81%,  ResNet50 - 75</a:t>
            </a:r>
            <a:r>
              <a:rPr lang="en-US" sz="1200" dirty="0" smtClean="0">
                <a:latin typeface="Times New Roman" panose="02020603050405020304" pitchFamily="18" charset="0"/>
                <a:cs typeface="Times New Roman" panose="02020603050405020304" pitchFamily="18" charset="0"/>
              </a:rPr>
              <a:t>%</a:t>
            </a:r>
            <a:endParaRPr lang="en-US" sz="1200" dirty="0">
              <a:latin typeface="Times New Roman" panose="02020603050405020304" pitchFamily="18" charset="0"/>
              <a:cs typeface="Times New Roman" panose="02020603050405020304" pitchFamily="18" charset="0"/>
            </a:endParaRPr>
          </a:p>
          <a:p>
            <a:pPr marL="228600" indent="-228600">
              <a:lnSpc>
                <a:spcPct val="80000"/>
              </a:lnSpc>
              <a:spcBef>
                <a:spcPts val="500"/>
              </a:spcBef>
              <a:buClr>
                <a:schemeClr val="dk1"/>
              </a:buClr>
              <a:buSzPct val="101000"/>
              <a:buFont typeface="Arial" panose="020B0604020202020204" pitchFamily="34" charset="0"/>
              <a:buChar char="•"/>
            </a:pPr>
            <a:r>
              <a:rPr lang="en-US" sz="1200" b="1" dirty="0" smtClean="0">
                <a:latin typeface="Times New Roman" panose="02020603050405020304" pitchFamily="18" charset="0"/>
                <a:cs typeface="Times New Roman" panose="02020603050405020304" pitchFamily="18" charset="0"/>
              </a:rPr>
              <a:t>Link:</a:t>
            </a:r>
          </a:p>
          <a:p>
            <a:pPr marL="685800" lvl="1" indent="-228600">
              <a:lnSpc>
                <a:spcPct val="80000"/>
              </a:lnSpc>
              <a:spcBef>
                <a:spcPts val="500"/>
              </a:spcBef>
              <a:buClr>
                <a:schemeClr val="dk1"/>
              </a:buClr>
              <a:buSzPct val="101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hlinkClick r:id="rId3"/>
              </a:rPr>
              <a:t>https://ieeexplore.ieee.org/document/9022558</a:t>
            </a:r>
            <a:endParaRPr lang="en-US" sz="1200" dirty="0">
              <a:latin typeface="Times New Roman" panose="02020603050405020304" pitchFamily="18" charset="0"/>
              <a:cs typeface="Times New Roman" panose="02020603050405020304" pitchFamily="18" charset="0"/>
            </a:endParaRPr>
          </a:p>
          <a:p>
            <a:pPr marR="0" lvl="0" algn="l" rtl="0">
              <a:spcBef>
                <a:spcPts val="0"/>
              </a:spcBef>
              <a:spcAft>
                <a:spcPts val="0"/>
              </a:spcAft>
              <a:buClr>
                <a:schemeClr val="dk1"/>
              </a:buClr>
              <a:buSzPts val="3200"/>
            </a:pPr>
            <a:endParaRPr lang="en-US"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endParaRPr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spTree>
    <p:extLst>
      <p:ext uri="{BB962C8B-B14F-4D97-AF65-F5344CB8AC3E}">
        <p14:creationId xmlns:p14="http://schemas.microsoft.com/office/powerpoint/2010/main" val="243439681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05;g9206d2b6f6_0_25"/>
          <p:cNvSpPr txBox="1">
            <a:spLocks/>
          </p:cNvSpPr>
          <p:nvPr/>
        </p:nvSpPr>
        <p:spPr>
          <a:xfrm>
            <a:off x="649224" y="512064"/>
            <a:ext cx="10515600" cy="6345936"/>
          </a:xfrm>
          <a:prstGeom prst="rect">
            <a:avLst/>
          </a:prstGeom>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10. Generative Adversarial Ensemble Learning for Face Forensics</a:t>
            </a:r>
          </a:p>
          <a:p>
            <a:pPr marL="0" indent="0">
              <a:buFont typeface="Arial" panose="020B0604020202020204" pitchFamily="34" charset="0"/>
              <a:buNone/>
            </a:pPr>
            <a:endParaRPr lang="en-US" sz="1400" b="1" dirty="0" smtClean="0">
              <a:latin typeface="Times New Roman" panose="02020603050405020304" pitchFamily="18" charset="0"/>
              <a:cs typeface="Times New Roman" panose="02020603050405020304" pitchFamily="18" charset="0"/>
            </a:endParaRPr>
          </a:p>
          <a:p>
            <a:pPr marL="0" indent="0">
              <a:lnSpc>
                <a:spcPct val="115000"/>
              </a:lnSpc>
              <a:spcBef>
                <a:spcPts val="0"/>
              </a:spcBef>
              <a:buSzPts val="11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Authors: </a:t>
            </a:r>
            <a:r>
              <a:rPr lang="en-US" sz="1400" dirty="0" smtClean="0">
                <a:latin typeface="Times New Roman" panose="02020603050405020304" pitchFamily="18" charset="0"/>
                <a:cs typeface="Times New Roman" panose="02020603050405020304" pitchFamily="18" charset="0"/>
              </a:rPr>
              <a:t>Jae-Yong </a:t>
            </a:r>
            <a:r>
              <a:rPr lang="en-US" sz="1400" dirty="0" err="1" smtClean="0">
                <a:latin typeface="Times New Roman" panose="02020603050405020304" pitchFamily="18" charset="0"/>
                <a:cs typeface="Times New Roman" panose="02020603050405020304" pitchFamily="18" charset="0"/>
              </a:rPr>
              <a:t>Baek</a:t>
            </a:r>
            <a:r>
              <a:rPr lang="en-US" sz="1400" dirty="0" smtClean="0">
                <a:latin typeface="Times New Roman" panose="02020603050405020304" pitchFamily="18" charset="0"/>
                <a:cs typeface="Times New Roman" panose="02020603050405020304" pitchFamily="18" charset="0"/>
              </a:rPr>
              <a:t> ; Yong-Sang </a:t>
            </a:r>
            <a:r>
              <a:rPr lang="en-US" sz="1400" dirty="0" err="1" smtClean="0">
                <a:latin typeface="Times New Roman" panose="02020603050405020304" pitchFamily="18" charset="0"/>
                <a:cs typeface="Times New Roman" panose="02020603050405020304" pitchFamily="18" charset="0"/>
              </a:rPr>
              <a:t>Yoo</a:t>
            </a:r>
            <a:r>
              <a:rPr lang="en-US" sz="1400" dirty="0" smtClean="0">
                <a:latin typeface="Times New Roman" panose="02020603050405020304" pitchFamily="18" charset="0"/>
                <a:cs typeface="Times New Roman" panose="02020603050405020304" pitchFamily="18" charset="0"/>
              </a:rPr>
              <a:t> ; </a:t>
            </a:r>
            <a:r>
              <a:rPr lang="en-US" sz="1400" dirty="0" err="1" smtClean="0">
                <a:latin typeface="Times New Roman" panose="02020603050405020304" pitchFamily="18" charset="0"/>
                <a:cs typeface="Times New Roman" panose="02020603050405020304" pitchFamily="18" charset="0"/>
              </a:rPr>
              <a:t>Seung</a:t>
            </a:r>
            <a:r>
              <a:rPr lang="en-US" sz="1400" dirty="0" smtClean="0">
                <a:latin typeface="Times New Roman" panose="02020603050405020304" pitchFamily="18" charset="0"/>
                <a:cs typeface="Times New Roman" panose="02020603050405020304" pitchFamily="18" charset="0"/>
              </a:rPr>
              <a:t>-Hwan Bae </a:t>
            </a:r>
          </a:p>
          <a:p>
            <a:pPr marL="0" indent="0">
              <a:lnSpc>
                <a:spcPct val="115000"/>
              </a:lnSpc>
              <a:spcBef>
                <a:spcPts val="0"/>
              </a:spcBef>
              <a:buSzPts val="11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Publisher: </a:t>
            </a:r>
            <a:r>
              <a:rPr lang="en-US" sz="1400" dirty="0" smtClean="0">
                <a:latin typeface="Times New Roman" panose="02020603050405020304" pitchFamily="18" charset="0"/>
                <a:cs typeface="Times New Roman" panose="02020603050405020304" pitchFamily="18" charset="0"/>
              </a:rPr>
              <a:t>IEEE Journal (Access Volume 8)</a:t>
            </a:r>
          </a:p>
          <a:p>
            <a:pPr marL="0" indent="0">
              <a:lnSpc>
                <a:spcPct val="115000"/>
              </a:lnSpc>
              <a:spcBef>
                <a:spcPts val="0"/>
              </a:spcBef>
              <a:buSzPts val="11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Publishing Year: </a:t>
            </a:r>
            <a:r>
              <a:rPr lang="en-US" sz="1400" dirty="0" smtClean="0">
                <a:latin typeface="Times New Roman" panose="02020603050405020304" pitchFamily="18" charset="0"/>
                <a:cs typeface="Times New Roman" panose="02020603050405020304" pitchFamily="18" charset="0"/>
              </a:rPr>
              <a:t>Mar-2020</a:t>
            </a:r>
          </a:p>
          <a:p>
            <a:pPr marL="0" indent="0">
              <a:buFont typeface="Arial" panose="020B0604020202020204" pitchFamily="34" charset="0"/>
              <a:buNone/>
            </a:pPr>
            <a:endParaRPr lang="en-US" sz="1200" b="1" dirty="0" smtClean="0">
              <a:latin typeface="Times New Roman" panose="02020603050405020304" pitchFamily="18" charset="0"/>
              <a:cs typeface="Times New Roman" panose="02020603050405020304" pitchFamily="18" charset="0"/>
            </a:endParaRPr>
          </a:p>
          <a:p>
            <a:pPr marL="171450" indent="-171450">
              <a:buSzPct val="101000"/>
            </a:pPr>
            <a:r>
              <a:rPr lang="en-US" sz="1200" b="1" dirty="0" smtClean="0">
                <a:latin typeface="Times New Roman" panose="02020603050405020304" pitchFamily="18" charset="0"/>
                <a:cs typeface="Times New Roman" panose="02020603050405020304" pitchFamily="18" charset="0"/>
              </a:rPr>
              <a:t>Novelty of Paper:</a:t>
            </a:r>
          </a:p>
          <a:p>
            <a:pPr marL="628650" lvl="1" indent="-171450">
              <a:buSzPct val="101000"/>
            </a:pPr>
            <a:r>
              <a:rPr lang="en-US" sz="1200" dirty="0" smtClean="0">
                <a:latin typeface="Times New Roman" panose="02020603050405020304" pitchFamily="18" charset="0"/>
                <a:cs typeface="Times New Roman" panose="02020603050405020304" pitchFamily="18" charset="0"/>
              </a:rPr>
              <a:t>This paper focuses on increasing the ability of discriminator, this is achieved by </a:t>
            </a:r>
            <a:r>
              <a:rPr lang="en-US" sz="1200" dirty="0" err="1" smtClean="0">
                <a:latin typeface="Times New Roman" panose="02020603050405020304" pitchFamily="18" charset="0"/>
                <a:cs typeface="Times New Roman" panose="02020603050405020304" pitchFamily="18" charset="0"/>
              </a:rPr>
              <a:t>ensembling</a:t>
            </a:r>
            <a:r>
              <a:rPr lang="en-US" sz="1200" dirty="0" smtClean="0">
                <a:latin typeface="Times New Roman" panose="02020603050405020304" pitchFamily="18" charset="0"/>
                <a:cs typeface="Times New Roman" panose="02020603050405020304" pitchFamily="18" charset="0"/>
              </a:rPr>
              <a:t> outputs from different </a:t>
            </a:r>
            <a:r>
              <a:rPr lang="en-US" sz="1200" dirty="0" smtClean="0">
                <a:solidFill>
                  <a:srgbClr val="FF0000"/>
                </a:solidFill>
                <a:latin typeface="Times New Roman" panose="02020603050405020304" pitchFamily="18" charset="0"/>
                <a:cs typeface="Times New Roman" panose="02020603050405020304" pitchFamily="18" charset="0"/>
              </a:rPr>
              <a:t>two discriminators.</a:t>
            </a:r>
          </a:p>
          <a:p>
            <a:pPr marL="171450" indent="-171450">
              <a:buSzPct val="101000"/>
            </a:pPr>
            <a:r>
              <a:rPr lang="en-US" sz="1200" b="1" dirty="0" smtClean="0">
                <a:latin typeface="Times New Roman" panose="02020603050405020304" pitchFamily="18" charset="0"/>
                <a:cs typeface="Times New Roman" panose="02020603050405020304" pitchFamily="18" charset="0"/>
              </a:rPr>
              <a:t>Methodology:</a:t>
            </a:r>
          </a:p>
          <a:p>
            <a:pPr marL="628650" lvl="1" indent="-171450">
              <a:buSzPct val="101000"/>
            </a:pPr>
            <a:r>
              <a:rPr lang="en-US" sz="1200" dirty="0" smtClean="0">
                <a:latin typeface="Times New Roman" panose="02020603050405020304" pitchFamily="18" charset="0"/>
                <a:cs typeface="Times New Roman" panose="02020603050405020304" pitchFamily="18" charset="0"/>
              </a:rPr>
              <a:t>Two generator and discriminator are trained together. Two generators are used because to </a:t>
            </a:r>
            <a:r>
              <a:rPr lang="en-US" sz="1200" dirty="0" smtClean="0"/>
              <a:t>provide various fake images to discriminators</a:t>
            </a:r>
            <a:r>
              <a:rPr lang="en-US" sz="1200" dirty="0" smtClean="0">
                <a:latin typeface="Times New Roman" panose="02020603050405020304" pitchFamily="18" charset="0"/>
                <a:cs typeface="Times New Roman" panose="02020603050405020304" pitchFamily="18" charset="0"/>
              </a:rPr>
              <a:t> discriminator.</a:t>
            </a:r>
          </a:p>
          <a:p>
            <a:pPr marL="628650" lvl="1" indent="-171450">
              <a:buSzPct val="101000"/>
            </a:pPr>
            <a:r>
              <a:rPr lang="en-US" sz="1200" dirty="0" smtClean="0">
                <a:latin typeface="Times New Roman" panose="02020603050405020304" pitchFamily="18" charset="0"/>
                <a:cs typeface="Times New Roman" panose="02020603050405020304" pitchFamily="18" charset="0"/>
              </a:rPr>
              <a:t>Two discriminators used  are </a:t>
            </a:r>
            <a:r>
              <a:rPr lang="en-US" sz="1200" dirty="0" err="1" smtClean="0">
                <a:solidFill>
                  <a:srgbClr val="FF0000"/>
                </a:solidFill>
                <a:latin typeface="Times New Roman" panose="02020603050405020304" pitchFamily="18" charset="0"/>
                <a:cs typeface="Times New Roman" panose="02020603050405020304" pitchFamily="18" charset="0"/>
              </a:rPr>
              <a:t>DenseNet</a:t>
            </a:r>
            <a:r>
              <a:rPr lang="en-US" sz="1200" dirty="0" smtClean="0">
                <a:latin typeface="Times New Roman" panose="02020603050405020304" pitchFamily="18" charset="0"/>
                <a:cs typeface="Times New Roman" panose="02020603050405020304" pitchFamily="18" charset="0"/>
              </a:rPr>
              <a:t> and </a:t>
            </a:r>
            <a:r>
              <a:rPr lang="en-US" sz="1200" dirty="0" err="1" smtClean="0">
                <a:solidFill>
                  <a:srgbClr val="FF0000"/>
                </a:solidFill>
                <a:latin typeface="Times New Roman" panose="02020603050405020304" pitchFamily="18" charset="0"/>
                <a:cs typeface="Times New Roman" panose="02020603050405020304" pitchFamily="18" charset="0"/>
              </a:rPr>
              <a:t>ResNet</a:t>
            </a:r>
            <a:r>
              <a:rPr lang="en-US" sz="1200" dirty="0" smtClean="0">
                <a:latin typeface="Times New Roman" panose="02020603050405020304" pitchFamily="18" charset="0"/>
                <a:cs typeface="Times New Roman" panose="02020603050405020304" pitchFamily="18" charset="0"/>
              </a:rPr>
              <a:t> (Fully connected layers on the top of both discriminators to combine their results.)</a:t>
            </a:r>
          </a:p>
          <a:p>
            <a:pPr marL="628650" lvl="1" indent="-171450">
              <a:buSzPct val="101000"/>
            </a:pPr>
            <a:r>
              <a:rPr lang="en-US" sz="1200" dirty="0" smtClean="0">
                <a:latin typeface="Times New Roman" panose="02020603050405020304" pitchFamily="18" charset="0"/>
                <a:cs typeface="Times New Roman" panose="02020603050405020304" pitchFamily="18" charset="0"/>
              </a:rPr>
              <a:t>Two generators based of SNGAN are used but trained differently one is pre-trained and other is trained from scratch to generate different images to feed to discriminator.</a:t>
            </a:r>
          </a:p>
          <a:p>
            <a:pPr marL="285750" indent="-285750">
              <a:buSzPct val="101000"/>
            </a:pPr>
            <a:r>
              <a:rPr lang="en-US" sz="1200" b="1" dirty="0" smtClean="0">
                <a:latin typeface="Times New Roman" panose="02020603050405020304" pitchFamily="18" charset="0"/>
                <a:cs typeface="Times New Roman" panose="02020603050405020304" pitchFamily="18" charset="0"/>
              </a:rPr>
              <a:t>Dataset:</a:t>
            </a:r>
          </a:p>
          <a:p>
            <a:pPr marL="628650" lvl="1" indent="-171450">
              <a:buSzPct val="101000"/>
            </a:pPr>
            <a:r>
              <a:rPr lang="en-US" sz="1200" dirty="0" err="1" smtClean="0">
                <a:latin typeface="Times New Roman" panose="02020603050405020304" pitchFamily="18" charset="0"/>
                <a:cs typeface="Times New Roman" panose="02020603050405020304" pitchFamily="18" charset="0"/>
              </a:rPr>
              <a:t>FaceForensics</a:t>
            </a:r>
            <a:r>
              <a:rPr lang="en-US" sz="1200" dirty="0" smtClean="0">
                <a:latin typeface="Times New Roman" panose="02020603050405020304" pitchFamily="18" charset="0"/>
                <a:cs typeface="Times New Roman" panose="02020603050405020304" pitchFamily="18" charset="0"/>
              </a:rPr>
              <a:t>++</a:t>
            </a:r>
          </a:p>
          <a:p>
            <a:pPr marL="628650" lvl="1" indent="-171450">
              <a:buSzPct val="101000"/>
            </a:pPr>
            <a:r>
              <a:rPr lang="en-US" sz="1200" dirty="0" smtClean="0">
                <a:latin typeface="Times New Roman" panose="02020603050405020304" pitchFamily="18" charset="0"/>
                <a:cs typeface="Times New Roman" panose="02020603050405020304" pitchFamily="18" charset="0"/>
              </a:rPr>
              <a:t>Celeb-HQ</a:t>
            </a:r>
          </a:p>
          <a:p>
            <a:pPr marL="285750" indent="-285750">
              <a:buSzPct val="101000"/>
            </a:pPr>
            <a:r>
              <a:rPr lang="en-US" sz="1200" b="1" dirty="0" smtClean="0">
                <a:latin typeface="Times New Roman" panose="02020603050405020304" pitchFamily="18" charset="0"/>
                <a:cs typeface="Times New Roman" panose="02020603050405020304" pitchFamily="18" charset="0"/>
              </a:rPr>
              <a:t>Results:</a:t>
            </a:r>
          </a:p>
          <a:p>
            <a:pPr marL="628650" lvl="1" indent="-171450">
              <a:buSzPct val="101000"/>
            </a:pPr>
            <a:r>
              <a:rPr lang="en-US" sz="1200" dirty="0" smtClean="0">
                <a:latin typeface="Times New Roman" panose="02020603050405020304" pitchFamily="18" charset="0"/>
                <a:cs typeface="Times New Roman" panose="02020603050405020304" pitchFamily="18" charset="0"/>
              </a:rPr>
              <a:t>Accuracy on different datasets is in between 55 % to 75%.</a:t>
            </a:r>
          </a:p>
          <a:p>
            <a:pPr marL="628650" lvl="1" indent="-171450">
              <a:buSzPct val="101000"/>
            </a:pPr>
            <a:r>
              <a:rPr lang="en-US" sz="1200" dirty="0" smtClean="0">
                <a:latin typeface="Times New Roman" panose="02020603050405020304" pitchFamily="18" charset="0"/>
                <a:cs typeface="Times New Roman" panose="02020603050405020304" pitchFamily="18" charset="0"/>
              </a:rPr>
              <a:t>Consistent accuracy (it can handle </a:t>
            </a:r>
            <a:r>
              <a:rPr lang="en-US" sz="1200" dirty="0" err="1" smtClean="0">
                <a:latin typeface="Times New Roman" panose="02020603050405020304" pitchFamily="18" charset="0"/>
                <a:cs typeface="Times New Roman" panose="02020603050405020304" pitchFamily="18" charset="0"/>
              </a:rPr>
              <a:t>deepfakes</a:t>
            </a:r>
            <a:r>
              <a:rPr lang="en-US" sz="1200" dirty="0" smtClean="0">
                <a:latin typeface="Times New Roman" panose="02020603050405020304" pitchFamily="18" charset="0"/>
                <a:cs typeface="Times New Roman" panose="02020603050405020304" pitchFamily="18" charset="0"/>
              </a:rPr>
              <a:t> generated from various techniques with very less deviation in accuracy)</a:t>
            </a:r>
          </a:p>
          <a:p>
            <a:pPr marL="628650" lvl="1" indent="-171450">
              <a:buSzPct val="101000"/>
            </a:pPr>
            <a:r>
              <a:rPr lang="en-US" sz="1200" dirty="0" smtClean="0">
                <a:latin typeface="Times New Roman" panose="02020603050405020304" pitchFamily="18" charset="0"/>
                <a:cs typeface="Times New Roman" panose="02020603050405020304" pitchFamily="18" charset="0"/>
              </a:rPr>
              <a:t>Because of two different discriminator performs better than other techniques.</a:t>
            </a:r>
          </a:p>
          <a:p>
            <a:pPr marL="171450" indent="-171450">
              <a:buSzPct val="101000"/>
            </a:pPr>
            <a:r>
              <a:rPr lang="en-US" sz="1200" b="1" dirty="0" smtClean="0">
                <a:latin typeface="Times New Roman" panose="02020603050405020304" pitchFamily="18" charset="0"/>
                <a:cs typeface="Times New Roman" panose="02020603050405020304" pitchFamily="18" charset="0"/>
              </a:rPr>
              <a:t>Gaps:</a:t>
            </a:r>
          </a:p>
          <a:p>
            <a:pPr marL="628650" lvl="1" indent="-171450">
              <a:buSzPct val="101000"/>
            </a:pPr>
            <a:r>
              <a:rPr lang="en-US" sz="1200" dirty="0" smtClean="0">
                <a:latin typeface="Times New Roman" panose="02020603050405020304" pitchFamily="18" charset="0"/>
                <a:cs typeface="Times New Roman" panose="02020603050405020304" pitchFamily="18" charset="0"/>
              </a:rPr>
              <a:t>Accuracy is less as compared to other techniques.</a:t>
            </a:r>
          </a:p>
          <a:p>
            <a:pPr marL="171450" indent="-171450">
              <a:buSzPct val="101000"/>
            </a:pPr>
            <a:r>
              <a:rPr lang="en-US" sz="1200" b="1" dirty="0" smtClean="0">
                <a:latin typeface="Times New Roman" panose="02020603050405020304" pitchFamily="18" charset="0"/>
                <a:cs typeface="Times New Roman" panose="02020603050405020304" pitchFamily="18" charset="0"/>
              </a:rPr>
              <a:t>Link:</a:t>
            </a:r>
          </a:p>
          <a:p>
            <a:pPr marL="628650" lvl="1" indent="-171450">
              <a:buSzPct val="101000"/>
            </a:pPr>
            <a:r>
              <a:rPr lang="en-US" sz="1200" dirty="0">
                <a:latin typeface="Times New Roman" panose="02020603050405020304" pitchFamily="18" charset="0"/>
                <a:cs typeface="Times New Roman" panose="02020603050405020304" pitchFamily="18" charset="0"/>
                <a:hlinkClick r:id="rId2"/>
              </a:rPr>
              <a:t>https://ieeexplore.ieee.org/document/9023996</a:t>
            </a: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833814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81;g9206d2b6f6_0_0"/>
          <p:cNvSpPr txBox="1">
            <a:spLocks/>
          </p:cNvSpPr>
          <p:nvPr/>
        </p:nvSpPr>
        <p:spPr>
          <a:xfrm>
            <a:off x="649224" y="512064"/>
            <a:ext cx="10515600" cy="5431237"/>
          </a:xfrm>
          <a:prstGeom prst="rect">
            <a:avLst/>
          </a:prstGeom>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5000"/>
              </a:lnSpc>
              <a:spcBef>
                <a:spcPts val="0"/>
              </a:spcBef>
              <a:buSzPts val="1100"/>
              <a:buFont typeface="Arial" panose="020B0604020202020204" pitchFamily="34" charset="0"/>
              <a:buNone/>
            </a:pPr>
            <a:r>
              <a:rPr lang="en-US" sz="1400" b="1" dirty="0" smtClean="0">
                <a:latin typeface="Times New Roman"/>
                <a:ea typeface="Times New Roman"/>
                <a:cs typeface="Times New Roman"/>
                <a:sym typeface="Times New Roman"/>
              </a:rPr>
              <a:t>11. Exposing </a:t>
            </a:r>
            <a:r>
              <a:rPr lang="en-US" sz="1400" b="1" dirty="0" err="1" smtClean="0">
                <a:latin typeface="Times New Roman"/>
                <a:ea typeface="Times New Roman"/>
                <a:cs typeface="Times New Roman"/>
                <a:sym typeface="Times New Roman"/>
              </a:rPr>
              <a:t>Deepfake</a:t>
            </a:r>
            <a:r>
              <a:rPr lang="en-US" sz="1400" b="1" dirty="0" smtClean="0">
                <a:latin typeface="Times New Roman"/>
                <a:ea typeface="Times New Roman"/>
                <a:cs typeface="Times New Roman"/>
                <a:sym typeface="Times New Roman"/>
              </a:rPr>
              <a:t> Using Inconsistent Head-pose</a:t>
            </a:r>
          </a:p>
          <a:p>
            <a:pPr marL="0" indent="0">
              <a:lnSpc>
                <a:spcPct val="115000"/>
              </a:lnSpc>
              <a:spcBef>
                <a:spcPts val="0"/>
              </a:spcBef>
              <a:buSzPts val="1100"/>
              <a:buFont typeface="Arial" panose="020B0604020202020204" pitchFamily="34" charset="0"/>
              <a:buNone/>
            </a:pPr>
            <a:endParaRPr lang="en-US" sz="1400" dirty="0" smtClean="0">
              <a:latin typeface="Times New Roman"/>
              <a:cs typeface="Times New Roman"/>
              <a:sym typeface="Times New Roman"/>
            </a:endParaRPr>
          </a:p>
          <a:p>
            <a:pPr marL="0" indent="0">
              <a:lnSpc>
                <a:spcPct val="100000"/>
              </a:lnSpc>
              <a:spcBef>
                <a:spcPts val="0"/>
              </a:spcBef>
              <a:buSzPts val="28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Authors: </a:t>
            </a:r>
            <a:r>
              <a:rPr lang="en-US" sz="1400" dirty="0" smtClean="0">
                <a:latin typeface="Times New Roman" panose="02020603050405020304" pitchFamily="18" charset="0"/>
                <a:cs typeface="Times New Roman" panose="02020603050405020304" pitchFamily="18" charset="0"/>
              </a:rPr>
              <a:t>Xin Yang ; </a:t>
            </a:r>
            <a:r>
              <a:rPr lang="en-US" sz="1400" dirty="0" err="1" smtClean="0">
                <a:latin typeface="Times New Roman" panose="02020603050405020304" pitchFamily="18" charset="0"/>
                <a:cs typeface="Times New Roman" panose="02020603050405020304" pitchFamily="18" charset="0"/>
              </a:rPr>
              <a:t>Yuezun</a:t>
            </a:r>
            <a:r>
              <a:rPr lang="en-US" sz="1400" dirty="0" smtClean="0">
                <a:latin typeface="Times New Roman" panose="02020603050405020304" pitchFamily="18" charset="0"/>
                <a:cs typeface="Times New Roman" panose="02020603050405020304" pitchFamily="18" charset="0"/>
              </a:rPr>
              <a:t> Li ; </a:t>
            </a:r>
            <a:r>
              <a:rPr lang="en-US" sz="1400" dirty="0" err="1" smtClean="0">
                <a:latin typeface="Times New Roman" panose="02020603050405020304" pitchFamily="18" charset="0"/>
                <a:cs typeface="Times New Roman" panose="02020603050405020304" pitchFamily="18" charset="0"/>
              </a:rPr>
              <a:t>Siwei</a:t>
            </a:r>
            <a:r>
              <a:rPr lang="en-US" sz="1400" dirty="0" smtClean="0">
                <a:latin typeface="Times New Roman" panose="02020603050405020304" pitchFamily="18" charset="0"/>
                <a:cs typeface="Times New Roman" panose="02020603050405020304" pitchFamily="18" charset="0"/>
              </a:rPr>
              <a:t> </a:t>
            </a:r>
            <a:r>
              <a:rPr lang="en-US" sz="1400" dirty="0" err="1" smtClean="0">
                <a:latin typeface="Times New Roman" panose="02020603050405020304" pitchFamily="18" charset="0"/>
                <a:cs typeface="Times New Roman" panose="02020603050405020304" pitchFamily="18" charset="0"/>
              </a:rPr>
              <a:t>Lyu</a:t>
            </a:r>
            <a:r>
              <a:rPr lang="en-US" sz="1400" dirty="0" smtClean="0">
                <a:latin typeface="Times New Roman" panose="02020603050405020304" pitchFamily="18" charset="0"/>
                <a:cs typeface="Times New Roman" panose="02020603050405020304" pitchFamily="18" charset="0"/>
              </a:rPr>
              <a:t> </a:t>
            </a:r>
          </a:p>
          <a:p>
            <a:pPr marL="0" indent="0">
              <a:lnSpc>
                <a:spcPct val="100000"/>
              </a:lnSpc>
              <a:spcBef>
                <a:spcPts val="0"/>
              </a:spcBef>
              <a:buSzPts val="28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Publisher: </a:t>
            </a:r>
            <a:r>
              <a:rPr lang="en-US" sz="1400" dirty="0" smtClean="0">
                <a:latin typeface="Times New Roman" panose="02020603050405020304" pitchFamily="18" charset="0"/>
                <a:cs typeface="Times New Roman" panose="02020603050405020304" pitchFamily="18" charset="0"/>
              </a:rPr>
              <a:t>IEEE conference (International Conference on Acoustics, Speech and signal processing)</a:t>
            </a:r>
          </a:p>
          <a:p>
            <a:pPr marL="0" indent="0">
              <a:lnSpc>
                <a:spcPct val="100000"/>
              </a:lnSpc>
              <a:spcBef>
                <a:spcPts val="0"/>
              </a:spcBef>
              <a:buSzPts val="28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Publishing Year: </a:t>
            </a:r>
            <a:r>
              <a:rPr lang="en-US" sz="1400" dirty="0" smtClean="0">
                <a:latin typeface="Times New Roman" panose="02020603050405020304" pitchFamily="18" charset="0"/>
                <a:cs typeface="Times New Roman" panose="02020603050405020304" pitchFamily="18" charset="0"/>
              </a:rPr>
              <a:t>Apr-2019</a:t>
            </a:r>
          </a:p>
          <a:p>
            <a:pPr marL="285750" indent="-285750">
              <a:lnSpc>
                <a:spcPct val="80000"/>
              </a:lnSpc>
              <a:spcBef>
                <a:spcPts val="0"/>
              </a:spcBef>
              <a:buSzPct val="101000"/>
            </a:pPr>
            <a:endParaRPr lang="en-US" sz="1400" dirty="0" smtClean="0">
              <a:latin typeface="Times New Roman" panose="02020603050405020304" pitchFamily="18" charset="0"/>
              <a:cs typeface="Times New Roman" panose="02020603050405020304" pitchFamily="18" charset="0"/>
            </a:endParaRPr>
          </a:p>
          <a:p>
            <a:pPr marL="171450" indent="-171450">
              <a:lnSpc>
                <a:spcPct val="115000"/>
              </a:lnSpc>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Novelty of Paper:</a:t>
            </a:r>
          </a:p>
          <a:p>
            <a:pPr marL="628650" lvl="1" indent="-171450">
              <a:lnSpc>
                <a:spcPct val="80000"/>
              </a:lnSpc>
              <a:spcBef>
                <a:spcPts val="0"/>
              </a:spcBef>
              <a:buSzPct val="101000"/>
            </a:pPr>
            <a:r>
              <a:rPr lang="en-US" sz="1200" dirty="0" smtClean="0">
                <a:latin typeface="Times New Roman" panose="02020603050405020304" pitchFamily="18" charset="0"/>
                <a:cs typeface="Times New Roman" panose="02020603050405020304" pitchFamily="18" charset="0"/>
              </a:rPr>
              <a:t>This paper proposed a method which is based on fact that when </a:t>
            </a:r>
            <a:r>
              <a:rPr lang="en-US" sz="1200" dirty="0" err="1" smtClean="0">
                <a:latin typeface="Times New Roman" panose="02020603050405020304" pitchFamily="18" charset="0"/>
                <a:cs typeface="Times New Roman" panose="02020603050405020304" pitchFamily="18" charset="0"/>
              </a:rPr>
              <a:t>deepfake</a:t>
            </a:r>
            <a:r>
              <a:rPr lang="en-US" sz="1200" dirty="0" smtClean="0">
                <a:latin typeface="Times New Roman" panose="02020603050405020304" pitchFamily="18" charset="0"/>
                <a:cs typeface="Times New Roman" panose="02020603050405020304" pitchFamily="18" charset="0"/>
              </a:rPr>
              <a:t> videos are created the errors in that video can be revealed when </a:t>
            </a:r>
            <a:r>
              <a:rPr lang="en-US" sz="1200" dirty="0" smtClean="0">
                <a:solidFill>
                  <a:srgbClr val="FF0000"/>
                </a:solidFill>
                <a:latin typeface="Times New Roman" panose="02020603050405020304" pitchFamily="18" charset="0"/>
                <a:cs typeface="Times New Roman" panose="02020603050405020304" pitchFamily="18" charset="0"/>
              </a:rPr>
              <a:t>3D head poses </a:t>
            </a:r>
            <a:r>
              <a:rPr lang="en-US" sz="1200" dirty="0" smtClean="0">
                <a:latin typeface="Times New Roman" panose="02020603050405020304" pitchFamily="18" charset="0"/>
                <a:cs typeface="Times New Roman" panose="02020603050405020304" pitchFamily="18" charset="0"/>
              </a:rPr>
              <a:t>are estimated.</a:t>
            </a:r>
          </a:p>
          <a:p>
            <a:pPr marL="0" indent="0">
              <a:lnSpc>
                <a:spcPct val="80000"/>
              </a:lnSpc>
              <a:spcBef>
                <a:spcPts val="0"/>
              </a:spcBef>
              <a:buSzPct val="101000"/>
              <a:buFont typeface="Arial" panose="020B0604020202020204" pitchFamily="34" charset="0"/>
              <a:buNone/>
            </a:pPr>
            <a:endParaRPr lang="en-US" sz="1200" dirty="0" smtClean="0">
              <a:latin typeface="Times New Roman" panose="02020603050405020304" pitchFamily="18" charset="0"/>
              <a:cs typeface="Times New Roman" panose="02020603050405020304" pitchFamily="18" charset="0"/>
            </a:endParaRPr>
          </a:p>
          <a:p>
            <a:pPr marL="171450" indent="-171450">
              <a:lnSpc>
                <a:spcPct val="115000"/>
              </a:lnSpc>
              <a:spcBef>
                <a:spcPts val="0"/>
              </a:spcBef>
              <a:buSzPct val="101000"/>
            </a:pPr>
            <a:r>
              <a:rPr lang="en-US" sz="1200" b="1" dirty="0" smtClean="0">
                <a:latin typeface="Times New Roman" panose="02020603050405020304" pitchFamily="18" charset="0"/>
                <a:cs typeface="Times New Roman" panose="02020603050405020304" pitchFamily="18" charset="0"/>
                <a:sym typeface="Times New Roman"/>
              </a:rPr>
              <a:t>Methodology:</a:t>
            </a:r>
          </a:p>
          <a:p>
            <a:pPr marL="628650" lvl="1" indent="-171450">
              <a:lnSpc>
                <a:spcPct val="115000"/>
              </a:lnSpc>
              <a:spcBef>
                <a:spcPts val="0"/>
              </a:spcBef>
              <a:buSzPct val="101000"/>
            </a:pPr>
            <a:r>
              <a:rPr lang="en-US" sz="1200" dirty="0" smtClean="0">
                <a:latin typeface="Times New Roman" panose="02020603050405020304" pitchFamily="18" charset="0"/>
                <a:cs typeface="Times New Roman" panose="02020603050405020304" pitchFamily="18" charset="0"/>
                <a:sym typeface="Times New Roman"/>
              </a:rPr>
              <a:t>Basic </a:t>
            </a:r>
            <a:r>
              <a:rPr lang="en-US" sz="1200" dirty="0" smtClean="0">
                <a:solidFill>
                  <a:srgbClr val="FF0000"/>
                </a:solidFill>
                <a:latin typeface="Times New Roman" panose="02020603050405020304" pitchFamily="18" charset="0"/>
                <a:cs typeface="Times New Roman" panose="02020603050405020304" pitchFamily="18" charset="0"/>
                <a:sym typeface="Times New Roman"/>
              </a:rPr>
              <a:t>SVM</a:t>
            </a:r>
            <a:r>
              <a:rPr lang="en-US" sz="1200" dirty="0" smtClean="0">
                <a:latin typeface="Times New Roman" panose="02020603050405020304" pitchFamily="18" charset="0"/>
                <a:cs typeface="Times New Roman" panose="02020603050405020304" pitchFamily="18" charset="0"/>
                <a:sym typeface="Times New Roman"/>
              </a:rPr>
              <a:t> classifier is trained based on the </a:t>
            </a:r>
            <a:r>
              <a:rPr lang="en-US" sz="1200" dirty="0" err="1" smtClean="0">
                <a:latin typeface="Times New Roman" panose="02020603050405020304" pitchFamily="18" charset="0"/>
                <a:cs typeface="Times New Roman" panose="02020603050405020304" pitchFamily="18" charset="0"/>
                <a:sym typeface="Times New Roman"/>
              </a:rPr>
              <a:t>ladmark</a:t>
            </a:r>
            <a:r>
              <a:rPr lang="en-US" sz="1200" dirty="0" smtClean="0">
                <a:latin typeface="Times New Roman" panose="02020603050405020304" pitchFamily="18" charset="0"/>
                <a:cs typeface="Times New Roman" panose="02020603050405020304" pitchFamily="18" charset="0"/>
                <a:sym typeface="Times New Roman"/>
              </a:rPr>
              <a:t> calculated from head poses in the frames.(for training images are used) </a:t>
            </a:r>
          </a:p>
          <a:p>
            <a:pPr marL="628650" lvl="1" indent="-171450">
              <a:lnSpc>
                <a:spcPct val="115000"/>
              </a:lnSpc>
              <a:spcBef>
                <a:spcPts val="0"/>
              </a:spcBef>
              <a:buSzPct val="101000"/>
            </a:pPr>
            <a:r>
              <a:rPr lang="en-US" sz="1200" dirty="0">
                <a:latin typeface="Times New Roman" panose="02020603050405020304" pitchFamily="18" charset="0"/>
                <a:cs typeface="Times New Roman" panose="02020603050405020304" pitchFamily="18" charset="0"/>
                <a:sym typeface="Times New Roman"/>
              </a:rPr>
              <a:t>P</a:t>
            </a:r>
            <a:r>
              <a:rPr lang="en-US" sz="1200" dirty="0" smtClean="0">
                <a:latin typeface="Times New Roman" panose="02020603050405020304" pitchFamily="18" charset="0"/>
                <a:cs typeface="Times New Roman" panose="02020603050405020304" pitchFamily="18" charset="0"/>
                <a:sym typeface="Times New Roman"/>
              </a:rPr>
              <a:t>ython package </a:t>
            </a:r>
            <a:r>
              <a:rPr lang="en-US" sz="1200" dirty="0" err="1" smtClean="0">
                <a:solidFill>
                  <a:srgbClr val="FF0000"/>
                </a:solidFill>
                <a:latin typeface="Times New Roman" panose="02020603050405020304" pitchFamily="18" charset="0"/>
                <a:cs typeface="Times New Roman" panose="02020603050405020304" pitchFamily="18" charset="0"/>
                <a:sym typeface="Times New Roman"/>
              </a:rPr>
              <a:t>face_recognition</a:t>
            </a:r>
            <a:r>
              <a:rPr lang="en-US" sz="1200" dirty="0" smtClean="0">
                <a:solidFill>
                  <a:srgbClr val="FF0000"/>
                </a:solidFill>
                <a:latin typeface="Times New Roman" panose="02020603050405020304" pitchFamily="18" charset="0"/>
                <a:cs typeface="Times New Roman" panose="02020603050405020304" pitchFamily="18" charset="0"/>
                <a:sym typeface="Times New Roman"/>
              </a:rPr>
              <a:t>(</a:t>
            </a:r>
            <a:r>
              <a:rPr lang="en-US" sz="1200" dirty="0" err="1" smtClean="0">
                <a:solidFill>
                  <a:srgbClr val="FF0000"/>
                </a:solidFill>
                <a:latin typeface="Times New Roman" panose="02020603050405020304" pitchFamily="18" charset="0"/>
                <a:cs typeface="Times New Roman" panose="02020603050405020304" pitchFamily="18" charset="0"/>
                <a:sym typeface="Times New Roman"/>
              </a:rPr>
              <a:t>dlib</a:t>
            </a:r>
            <a:r>
              <a:rPr lang="en-US" sz="1200" dirty="0" smtClean="0">
                <a:solidFill>
                  <a:srgbClr val="FF0000"/>
                </a:solidFill>
                <a:latin typeface="Times New Roman" panose="02020603050405020304" pitchFamily="18" charset="0"/>
                <a:cs typeface="Times New Roman" panose="02020603050405020304" pitchFamily="18" charset="0"/>
                <a:sym typeface="Times New Roman"/>
              </a:rPr>
              <a:t>)</a:t>
            </a:r>
            <a:r>
              <a:rPr lang="en-US" sz="1200" dirty="0" smtClean="0">
                <a:latin typeface="Times New Roman" panose="02020603050405020304" pitchFamily="18" charset="0"/>
                <a:cs typeface="Times New Roman" panose="02020603050405020304" pitchFamily="18" charset="0"/>
                <a:sym typeface="Times New Roman"/>
              </a:rPr>
              <a:t> is used to calculate 2D 68 facial landmark and using that 3D model of head is constructed(OpenFace2).</a:t>
            </a:r>
          </a:p>
          <a:p>
            <a:pPr marL="628650" lvl="1" indent="-171450">
              <a:lnSpc>
                <a:spcPct val="115000"/>
              </a:lnSpc>
              <a:spcBef>
                <a:spcPts val="0"/>
              </a:spcBef>
              <a:buSzPct val="101000"/>
            </a:pPr>
            <a:endParaRPr lang="en-US" sz="1200" dirty="0" smtClean="0">
              <a:latin typeface="Times New Roman" panose="02020603050405020304" pitchFamily="18" charset="0"/>
              <a:cs typeface="Times New Roman" panose="02020603050405020304" pitchFamily="18" charset="0"/>
              <a:sym typeface="Times New Roman"/>
            </a:endParaRPr>
          </a:p>
          <a:p>
            <a:pPr marL="171450" indent="-171450">
              <a:lnSpc>
                <a:spcPct val="115000"/>
              </a:lnSpc>
              <a:spcBef>
                <a:spcPts val="0"/>
              </a:spcBef>
              <a:buSzPct val="101000"/>
            </a:pPr>
            <a:r>
              <a:rPr lang="en-US" sz="1200" b="1" dirty="0">
                <a:latin typeface="Times New Roman" panose="02020603050405020304" pitchFamily="18" charset="0"/>
                <a:cs typeface="Times New Roman" panose="02020603050405020304" pitchFamily="18" charset="0"/>
                <a:sym typeface="Times New Roman"/>
              </a:rPr>
              <a:t>Dataset:</a:t>
            </a:r>
          </a:p>
          <a:p>
            <a:pPr marL="628650" lvl="1" indent="-171450">
              <a:lnSpc>
                <a:spcPct val="115000"/>
              </a:lnSpc>
              <a:spcBef>
                <a:spcPts val="0"/>
              </a:spcBef>
              <a:buSzPct val="101000"/>
            </a:pPr>
            <a:r>
              <a:rPr lang="en-US" sz="1200" dirty="0" smtClean="0">
                <a:latin typeface="Times New Roman" panose="02020603050405020304" pitchFamily="18" charset="0"/>
                <a:cs typeface="Times New Roman" panose="02020603050405020304" pitchFamily="18" charset="0"/>
                <a:sym typeface="Times New Roman"/>
              </a:rPr>
              <a:t>UADFV</a:t>
            </a:r>
            <a:endParaRPr lang="en-US" sz="1600" dirty="0">
              <a:latin typeface="Times New Roman" panose="02020603050405020304" pitchFamily="18" charset="0"/>
              <a:cs typeface="Times New Roman" panose="02020603050405020304" pitchFamily="18" charset="0"/>
              <a:sym typeface="Times New Roman"/>
            </a:endParaRPr>
          </a:p>
          <a:p>
            <a:pPr marL="628650" lvl="1" indent="-171450">
              <a:lnSpc>
                <a:spcPct val="115000"/>
              </a:lnSpc>
              <a:spcBef>
                <a:spcPts val="0"/>
              </a:spcBef>
              <a:buSzPct val="101000"/>
            </a:pPr>
            <a:endParaRPr lang="en-US" sz="1200" dirty="0" smtClean="0">
              <a:latin typeface="Times New Roman" panose="02020603050405020304" pitchFamily="18" charset="0"/>
              <a:cs typeface="Times New Roman" panose="02020603050405020304" pitchFamily="18" charset="0"/>
              <a:sym typeface="Times New Roman"/>
            </a:endParaRPr>
          </a:p>
          <a:p>
            <a:pPr marL="171450" indent="-171450">
              <a:lnSpc>
                <a:spcPct val="115000"/>
              </a:lnSpc>
              <a:spcBef>
                <a:spcPts val="0"/>
              </a:spcBef>
              <a:buSzPct val="101000"/>
            </a:pPr>
            <a:r>
              <a:rPr lang="en-US" sz="1200" b="1" dirty="0" smtClean="0">
                <a:latin typeface="Times New Roman" panose="02020603050405020304" pitchFamily="18" charset="0"/>
                <a:cs typeface="Times New Roman" panose="02020603050405020304" pitchFamily="18" charset="0"/>
                <a:sym typeface="Times New Roman"/>
              </a:rPr>
              <a:t>Results:</a:t>
            </a:r>
          </a:p>
          <a:p>
            <a:pPr marL="628650" lvl="1" indent="-171450">
              <a:lnSpc>
                <a:spcPct val="115000"/>
              </a:lnSpc>
              <a:spcBef>
                <a:spcPts val="0"/>
              </a:spcBef>
              <a:buSzPct val="101000"/>
            </a:pPr>
            <a:r>
              <a:rPr lang="en-US" sz="1200" dirty="0" smtClean="0">
                <a:latin typeface="Times New Roman" panose="02020603050405020304" pitchFamily="18" charset="0"/>
                <a:cs typeface="Times New Roman" panose="02020603050405020304" pitchFamily="18" charset="0"/>
                <a:sym typeface="Times New Roman"/>
              </a:rPr>
              <a:t>AUROC scores: Area under ROC (True positive vs false positive)</a:t>
            </a:r>
          </a:p>
          <a:p>
            <a:pPr marL="628650" lvl="1" indent="-171450">
              <a:lnSpc>
                <a:spcPct val="115000"/>
              </a:lnSpc>
              <a:spcBef>
                <a:spcPts val="0"/>
              </a:spcBef>
              <a:buSzPct val="101000"/>
            </a:pPr>
            <a:r>
              <a:rPr lang="en-US" sz="1200" dirty="0" smtClean="0">
                <a:latin typeface="Times New Roman" panose="02020603050405020304" pitchFamily="18" charset="0"/>
                <a:cs typeface="Times New Roman" panose="02020603050405020304" pitchFamily="18" charset="0"/>
                <a:sym typeface="Times New Roman"/>
              </a:rPr>
              <a:t>UADFV dataset - 0.89</a:t>
            </a:r>
          </a:p>
          <a:p>
            <a:pPr marL="628650" lvl="1" indent="-171450">
              <a:lnSpc>
                <a:spcPct val="115000"/>
              </a:lnSpc>
              <a:spcBef>
                <a:spcPts val="0"/>
              </a:spcBef>
              <a:buSzPct val="101000"/>
            </a:pPr>
            <a:r>
              <a:rPr lang="en-US" sz="1200" dirty="0" smtClean="0">
                <a:latin typeface="Times New Roman" panose="02020603050405020304" pitchFamily="18" charset="0"/>
                <a:cs typeface="Times New Roman" panose="02020603050405020304" pitchFamily="18" charset="0"/>
                <a:sym typeface="Times New Roman"/>
              </a:rPr>
              <a:t>DARPA GAN - 0.843</a:t>
            </a:r>
          </a:p>
          <a:p>
            <a:pPr marL="457200" lvl="1" indent="0">
              <a:lnSpc>
                <a:spcPct val="115000"/>
              </a:lnSpc>
              <a:spcBef>
                <a:spcPts val="0"/>
              </a:spcBef>
              <a:buSzPct val="101000"/>
              <a:buFont typeface="Arial" panose="020B0604020202020204" pitchFamily="34" charset="0"/>
              <a:buNone/>
            </a:pPr>
            <a:endParaRPr lang="en-US" sz="1200" dirty="0" smtClean="0">
              <a:latin typeface="Times New Roman" panose="02020603050405020304" pitchFamily="18" charset="0"/>
              <a:cs typeface="Times New Roman" panose="02020603050405020304" pitchFamily="18" charset="0"/>
              <a:sym typeface="Times New Roman"/>
            </a:endParaRPr>
          </a:p>
          <a:p>
            <a:pPr marL="171450" indent="-171450">
              <a:lnSpc>
                <a:spcPct val="115000"/>
              </a:lnSpc>
              <a:spcBef>
                <a:spcPts val="0"/>
              </a:spcBef>
              <a:buSzPct val="101000"/>
            </a:pPr>
            <a:r>
              <a:rPr lang="en-US" sz="1200" b="1" dirty="0" smtClean="0">
                <a:latin typeface="Times New Roman" panose="02020603050405020304" pitchFamily="18" charset="0"/>
                <a:cs typeface="Times New Roman" panose="02020603050405020304" pitchFamily="18" charset="0"/>
                <a:sym typeface="Times New Roman"/>
              </a:rPr>
              <a:t>Link:</a:t>
            </a:r>
          </a:p>
          <a:p>
            <a:pPr marL="628650" lvl="1" indent="-171450">
              <a:lnSpc>
                <a:spcPct val="115000"/>
              </a:lnSpc>
              <a:spcBef>
                <a:spcPts val="0"/>
              </a:spcBef>
              <a:buSzPct val="101000"/>
            </a:pPr>
            <a:r>
              <a:rPr lang="en-US" sz="1200" dirty="0">
                <a:latin typeface="Times New Roman" panose="02020603050405020304" pitchFamily="18" charset="0"/>
                <a:cs typeface="Times New Roman" panose="02020603050405020304" pitchFamily="18" charset="0"/>
                <a:hlinkClick r:id="rId2"/>
              </a:rPr>
              <a:t>https://ieeexplore.ieee.org/document/8683164</a:t>
            </a:r>
            <a:endParaRPr lang="en-US" sz="1200" dirty="0" smtClean="0">
              <a:latin typeface="Times New Roman" panose="02020603050405020304" pitchFamily="18" charset="0"/>
              <a:cs typeface="Times New Roman" panose="02020603050405020304" pitchFamily="18" charset="0"/>
              <a:sym typeface="Times New Roman"/>
            </a:endParaRPr>
          </a:p>
          <a:p>
            <a:pPr marL="628650" lvl="1" indent="-171450">
              <a:lnSpc>
                <a:spcPct val="115000"/>
              </a:lnSpc>
              <a:spcBef>
                <a:spcPts val="0"/>
              </a:spcBef>
              <a:buSzPct val="101000"/>
            </a:pPr>
            <a:endParaRPr lang="en-US" sz="1200" dirty="0" smtClean="0">
              <a:latin typeface="Times New Roman" panose="02020603050405020304" pitchFamily="18" charset="0"/>
              <a:cs typeface="Times New Roman" panose="02020603050405020304" pitchFamily="18" charset="0"/>
              <a:sym typeface="Times New Roman"/>
            </a:endParaRPr>
          </a:p>
          <a:p>
            <a:pPr marL="628650" lvl="1" indent="-171450">
              <a:lnSpc>
                <a:spcPct val="115000"/>
              </a:lnSpc>
              <a:spcBef>
                <a:spcPts val="0"/>
              </a:spcBef>
              <a:buSzPct val="101000"/>
            </a:pPr>
            <a:endParaRPr lang="en-US" sz="1200" dirty="0" smtClean="0">
              <a:latin typeface="Times New Roman" panose="02020603050405020304" pitchFamily="18" charset="0"/>
              <a:cs typeface="Times New Roman" panose="02020603050405020304" pitchFamily="18" charset="0"/>
              <a:sym typeface="Times New Roman"/>
            </a:endParaRPr>
          </a:p>
          <a:p>
            <a:pPr marL="457200" lvl="1" indent="0">
              <a:lnSpc>
                <a:spcPct val="115000"/>
              </a:lnSpc>
              <a:spcBef>
                <a:spcPts val="0"/>
              </a:spcBef>
              <a:buSzPct val="101000"/>
              <a:buFont typeface="Arial" panose="020B0604020202020204" pitchFamily="34" charset="0"/>
              <a:buNone/>
            </a:pPr>
            <a:endParaRPr lang="en-US" sz="1200" dirty="0" smtClean="0">
              <a:latin typeface="Times New Roman" panose="02020603050405020304" pitchFamily="18" charset="0"/>
              <a:cs typeface="Times New Roman" panose="02020603050405020304" pitchFamily="18" charset="0"/>
              <a:sym typeface="Times New Roman"/>
            </a:endParaRP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23261053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38;p11"/>
          <p:cNvSpPr/>
          <p:nvPr/>
        </p:nvSpPr>
        <p:spPr>
          <a:xfrm>
            <a:off x="649224" y="512064"/>
            <a:ext cx="10889672" cy="581283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dirty="0" smtClean="0">
                <a:solidFill>
                  <a:schemeClr val="dk1"/>
                </a:solidFill>
                <a:latin typeface="Times New Roman" panose="02020603050405020304" pitchFamily="18" charset="0"/>
                <a:ea typeface="Calibri"/>
                <a:cs typeface="Times New Roman" panose="02020603050405020304" pitchFamily="18" charset="0"/>
                <a:sym typeface="Calibri"/>
              </a:rPr>
              <a:t>12. Deep-fake </a:t>
            </a: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Video Detection Using Recurrent Neural Networks </a:t>
            </a:r>
            <a:endParaRPr sz="1400" b="1"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spcBef>
                <a:spcPts val="0"/>
              </a:spcBef>
              <a:spcAft>
                <a:spcPts val="0"/>
              </a:spcAft>
              <a:buNone/>
            </a:pPr>
            <a:endParaRPr sz="1400" b="1"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Authors: </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David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Guera</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Edward J.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Delp</a:t>
            </a:r>
            <a:endParaRPr sz="1400"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Publisher: </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IEEE Conference (International conference on Advance video and signal based surveillance)</a:t>
            </a:r>
            <a:endParaRPr sz="1400"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Publishing Year: </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Feb-2019</a:t>
            </a:r>
          </a:p>
          <a:p>
            <a:pPr marL="171450" marR="0" lvl="0" indent="-171450" algn="l" rtl="0">
              <a:spcBef>
                <a:spcPts val="0"/>
              </a:spcBef>
              <a:spcAft>
                <a:spcPts val="0"/>
              </a:spcAft>
              <a:buClr>
                <a:schemeClr val="dk1"/>
              </a:buClr>
              <a:buSzPts val="3200"/>
              <a:buFont typeface="Arial" panose="020B0604020202020204" pitchFamily="34" charset="0"/>
              <a:buChar char="•"/>
            </a:pPr>
            <a:endParaRPr lang="en-US" sz="1200" dirty="0">
              <a:solidFill>
                <a:schemeClr val="dk1"/>
              </a:solidFill>
              <a:latin typeface="Times New Roman" panose="02020603050405020304" pitchFamily="18" charset="0"/>
              <a:ea typeface="Calibri"/>
              <a:cs typeface="Times New Roman" panose="02020603050405020304" pitchFamily="18" charset="0"/>
              <a:sym typeface="Calibri"/>
            </a:endParaRPr>
          </a:p>
          <a:p>
            <a:pPr marL="171450" marR="0" lvl="0" indent="-171450" algn="l" rtl="0">
              <a:spcBef>
                <a:spcPts val="0"/>
              </a:spcBef>
              <a:spcAft>
                <a:spcPts val="0"/>
              </a:spcAft>
              <a:buClr>
                <a:schemeClr val="dk1"/>
              </a:buClr>
              <a:buSzPts val="3200"/>
              <a:buFont typeface="Arial" panose="020B0604020202020204" pitchFamily="34" charset="0"/>
              <a:buChar char="•"/>
            </a:pPr>
            <a:endParaRPr lang="en-US" sz="1200" b="1"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171450" lvl="0" indent="-171450">
              <a:lnSpc>
                <a:spcPct val="80000"/>
              </a:lnSpc>
              <a:buClr>
                <a:schemeClr val="dk1"/>
              </a:buClr>
              <a:buSzPct val="100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Novelty of Paper:</a:t>
            </a:r>
          </a:p>
          <a:p>
            <a:pPr marL="628650" lvl="1" indent="-171450">
              <a:lnSpc>
                <a:spcPct val="80000"/>
              </a:lnSpc>
              <a:spcBef>
                <a:spcPts val="500"/>
              </a:spcBef>
              <a:buClr>
                <a:schemeClr val="dk1"/>
              </a:buClr>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CNN is used to extract frame level features and feed those features to RNN for training.</a:t>
            </a:r>
          </a:p>
          <a:p>
            <a:pPr marL="171450" lvl="0" indent="-171450">
              <a:lnSpc>
                <a:spcPct val="80000"/>
              </a:lnSpc>
              <a:spcBef>
                <a:spcPts val="1000"/>
              </a:spcBef>
              <a:buClr>
                <a:schemeClr val="dk1"/>
              </a:buClr>
              <a:buSzPct val="100000"/>
              <a:buFont typeface="Arial" panose="020B0604020202020204" pitchFamily="34" charset="0"/>
              <a:buChar char="•"/>
            </a:pPr>
            <a:r>
              <a:rPr lang="en-US" sz="1200" b="1" dirty="0" smtClean="0">
                <a:latin typeface="Times New Roman" panose="02020603050405020304" pitchFamily="18" charset="0"/>
                <a:cs typeface="Times New Roman" panose="02020603050405020304" pitchFamily="18" charset="0"/>
              </a:rPr>
              <a:t>Methodology</a:t>
            </a:r>
            <a:r>
              <a:rPr lang="en-US" sz="1200" dirty="0" smtClean="0">
                <a:latin typeface="Times New Roman" panose="02020603050405020304" pitchFamily="18" charset="0"/>
                <a:cs typeface="Times New Roman" panose="02020603050405020304" pitchFamily="18" charset="0"/>
              </a:rPr>
              <a:t>:</a:t>
            </a:r>
            <a:endParaRPr lang="en-US" sz="1200" dirty="0">
              <a:latin typeface="Times New Roman" panose="02020603050405020304" pitchFamily="18" charset="0"/>
              <a:cs typeface="Times New Roman" panose="02020603050405020304" pitchFamily="18" charset="0"/>
            </a:endParaRPr>
          </a:p>
          <a:p>
            <a:pPr marL="628650" lvl="1" indent="-171450">
              <a:lnSpc>
                <a:spcPct val="80000"/>
              </a:lnSpc>
              <a:spcBef>
                <a:spcPts val="500"/>
              </a:spcBef>
              <a:buClr>
                <a:schemeClr val="dk1"/>
              </a:buClr>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Input sequence  </a:t>
            </a:r>
            <a:r>
              <a:rPr lang="en-US" sz="1200" dirty="0" smtClean="0">
                <a:latin typeface="Times New Roman" panose="02020603050405020304" pitchFamily="18" charset="0"/>
                <a:cs typeface="Times New Roman" panose="02020603050405020304" pitchFamily="18" charset="0"/>
              </a:rPr>
              <a:t>is passed to CNN for Feature extraction, those feature Vector are passed to LSTM and output of LSTM is passed to Sequence Descriptor which determines if the video is Fake/Real.</a:t>
            </a:r>
          </a:p>
          <a:p>
            <a:pPr marL="628650" lvl="1" indent="-171450">
              <a:lnSpc>
                <a:spcPct val="80000"/>
              </a:lnSpc>
              <a:spcBef>
                <a:spcPts val="500"/>
              </a:spcBef>
              <a:buClr>
                <a:schemeClr val="dk1"/>
              </a:buClr>
              <a:buSzPct val="100000"/>
              <a:buFont typeface="Arial" panose="020B0604020202020204" pitchFamily="34" charset="0"/>
              <a:buChar char="•"/>
            </a:pPr>
            <a:r>
              <a:rPr lang="en-US" sz="1200" dirty="0" smtClean="0">
                <a:latin typeface="Times New Roman" panose="02020603050405020304" pitchFamily="18" charset="0"/>
                <a:cs typeface="Times New Roman" panose="02020603050405020304" pitchFamily="18" charset="0"/>
              </a:rPr>
              <a:t>Input sequence in passed to CNN to extract feature vector the this acts as input to LSTM which generate input to sequence Descriptor and this will tell if the video is fake or not.</a:t>
            </a:r>
            <a:endParaRPr lang="en-US" sz="1200" dirty="0">
              <a:latin typeface="Times New Roman" panose="02020603050405020304" pitchFamily="18" charset="0"/>
              <a:cs typeface="Times New Roman" panose="02020603050405020304" pitchFamily="18" charset="0"/>
            </a:endParaRPr>
          </a:p>
          <a:p>
            <a:pPr marL="628650" lvl="1" indent="-171450">
              <a:lnSpc>
                <a:spcPct val="80000"/>
              </a:lnSpc>
              <a:spcBef>
                <a:spcPts val="500"/>
              </a:spcBef>
              <a:buClr>
                <a:schemeClr val="dk1"/>
              </a:buClr>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Used </a:t>
            </a:r>
            <a:r>
              <a:rPr lang="en-US" sz="1200" dirty="0">
                <a:solidFill>
                  <a:srgbClr val="FF0000"/>
                </a:solidFill>
                <a:latin typeface="Times New Roman" panose="02020603050405020304" pitchFamily="18" charset="0"/>
                <a:cs typeface="Times New Roman" panose="02020603050405020304" pitchFamily="18" charset="0"/>
              </a:rPr>
              <a:t>inception V3 </a:t>
            </a:r>
            <a:r>
              <a:rPr lang="en-US" sz="1200" dirty="0">
                <a:latin typeface="Times New Roman" panose="02020603050405020304" pitchFamily="18" charset="0"/>
                <a:cs typeface="Times New Roman" panose="02020603050405020304" pitchFamily="18" charset="0"/>
              </a:rPr>
              <a:t>to directly output a deep representation of each frame using the </a:t>
            </a:r>
            <a:r>
              <a:rPr lang="en-US" sz="1200" dirty="0">
                <a:solidFill>
                  <a:srgbClr val="FF0000"/>
                </a:solidFill>
                <a:latin typeface="Times New Roman" panose="02020603050405020304" pitchFamily="18" charset="0"/>
                <a:cs typeface="Times New Roman" panose="02020603050405020304" pitchFamily="18" charset="0"/>
              </a:rPr>
              <a:t>ImageNet</a:t>
            </a:r>
            <a:r>
              <a:rPr lang="en-US" sz="1200" dirty="0">
                <a:latin typeface="Times New Roman" panose="02020603050405020304" pitchFamily="18" charset="0"/>
                <a:cs typeface="Times New Roman" panose="02020603050405020304" pitchFamily="18" charset="0"/>
              </a:rPr>
              <a:t> pre-trained model.</a:t>
            </a:r>
          </a:p>
          <a:p>
            <a:pPr marL="628650" lvl="1" indent="-171450">
              <a:lnSpc>
                <a:spcPct val="80000"/>
              </a:lnSpc>
              <a:spcBef>
                <a:spcPts val="500"/>
              </a:spcBef>
              <a:buClr>
                <a:schemeClr val="dk1"/>
              </a:buClr>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2048-wide LSTM unit with 0.5 chance of dropout</a:t>
            </a:r>
            <a:r>
              <a:rPr lang="en-US" sz="1200" dirty="0" smtClean="0">
                <a:latin typeface="Times New Roman" panose="02020603050405020304" pitchFamily="18" charset="0"/>
                <a:cs typeface="Times New Roman" panose="02020603050405020304" pitchFamily="18" charset="0"/>
              </a:rPr>
              <a:t>.</a:t>
            </a:r>
          </a:p>
          <a:p>
            <a:pPr marL="171450" lvl="0" indent="-171450">
              <a:lnSpc>
                <a:spcPct val="80000"/>
              </a:lnSpc>
              <a:spcBef>
                <a:spcPts val="1000"/>
              </a:spcBef>
              <a:buClr>
                <a:schemeClr val="dk1"/>
              </a:buClr>
              <a:buSzPct val="100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Dataset:</a:t>
            </a:r>
          </a:p>
          <a:p>
            <a:pPr marL="628650" lvl="1" indent="-171450">
              <a:lnSpc>
                <a:spcPct val="80000"/>
              </a:lnSpc>
              <a:spcBef>
                <a:spcPts val="500"/>
              </a:spcBef>
              <a:buClr>
                <a:schemeClr val="dk1"/>
              </a:buClr>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600 videos (half are fake half are real</a:t>
            </a:r>
            <a:r>
              <a:rPr lang="en-US" sz="1200" dirty="0" smtClean="0">
                <a:latin typeface="Times New Roman" panose="02020603050405020304" pitchFamily="18" charset="0"/>
                <a:cs typeface="Times New Roman" panose="02020603050405020304" pitchFamily="18" charset="0"/>
              </a:rPr>
              <a:t>).</a:t>
            </a:r>
            <a:endParaRPr lang="en-US" sz="1200" dirty="0">
              <a:latin typeface="Times New Roman" panose="02020603050405020304" pitchFamily="18" charset="0"/>
              <a:cs typeface="Times New Roman" panose="02020603050405020304" pitchFamily="18" charset="0"/>
            </a:endParaRPr>
          </a:p>
          <a:p>
            <a:pPr marL="171450" lvl="0" indent="-171450">
              <a:lnSpc>
                <a:spcPct val="80000"/>
              </a:lnSpc>
              <a:spcBef>
                <a:spcPts val="1000"/>
              </a:spcBef>
              <a:buClr>
                <a:schemeClr val="dk1"/>
              </a:buClr>
              <a:buSzPct val="100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Results:</a:t>
            </a:r>
          </a:p>
          <a:p>
            <a:pPr marL="628650" lvl="1" indent="-171450">
              <a:lnSpc>
                <a:spcPct val="80000"/>
              </a:lnSpc>
              <a:spcBef>
                <a:spcPts val="500"/>
              </a:spcBef>
              <a:buClr>
                <a:schemeClr val="dk1"/>
              </a:buClr>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Accuracy on Dataset of 600 videos</a:t>
            </a:r>
          </a:p>
          <a:p>
            <a:pPr marL="1085850" lvl="2" indent="-171450">
              <a:lnSpc>
                <a:spcPct val="80000"/>
              </a:lnSpc>
              <a:spcBef>
                <a:spcPts val="500"/>
              </a:spcBef>
              <a:buClr>
                <a:schemeClr val="dk1"/>
              </a:buClr>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a:t>
            </a:r>
            <a:r>
              <a:rPr lang="en-US" sz="1200" dirty="0" smtClean="0">
                <a:latin typeface="Times New Roman" panose="02020603050405020304" pitchFamily="18" charset="0"/>
                <a:cs typeface="Times New Roman" panose="02020603050405020304" pitchFamily="18" charset="0"/>
              </a:rPr>
              <a:t>rain </a:t>
            </a:r>
            <a:r>
              <a:rPr lang="en-US" sz="1200" dirty="0">
                <a:latin typeface="Times New Roman" panose="02020603050405020304" pitchFamily="18" charset="0"/>
                <a:cs typeface="Times New Roman" panose="02020603050405020304" pitchFamily="18" charset="0"/>
              </a:rPr>
              <a:t>accuracy – 99.7 </a:t>
            </a:r>
          </a:p>
          <a:p>
            <a:pPr marL="1085850" lvl="2" indent="-171450">
              <a:lnSpc>
                <a:spcPct val="80000"/>
              </a:lnSpc>
              <a:spcBef>
                <a:spcPts val="500"/>
              </a:spcBef>
              <a:buClr>
                <a:schemeClr val="dk1"/>
              </a:buClr>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V</a:t>
            </a:r>
            <a:r>
              <a:rPr lang="en-US" sz="1200" dirty="0" smtClean="0">
                <a:latin typeface="Times New Roman" panose="02020603050405020304" pitchFamily="18" charset="0"/>
                <a:cs typeface="Times New Roman" panose="02020603050405020304" pitchFamily="18" charset="0"/>
              </a:rPr>
              <a:t>alidation </a:t>
            </a:r>
            <a:r>
              <a:rPr lang="en-US" sz="1200" dirty="0">
                <a:latin typeface="Times New Roman" panose="02020603050405020304" pitchFamily="18" charset="0"/>
                <a:cs typeface="Times New Roman" panose="02020603050405020304" pitchFamily="18" charset="0"/>
              </a:rPr>
              <a:t>accuracy – 97.2</a:t>
            </a:r>
          </a:p>
          <a:p>
            <a:pPr marL="1085850" lvl="2" indent="-171450">
              <a:lnSpc>
                <a:spcPct val="80000"/>
              </a:lnSpc>
              <a:spcBef>
                <a:spcPts val="500"/>
              </a:spcBef>
              <a:buClr>
                <a:schemeClr val="dk1"/>
              </a:buClr>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Test Accuracy – 97.1</a:t>
            </a:r>
          </a:p>
          <a:p>
            <a:pPr marL="171450" indent="-171450">
              <a:lnSpc>
                <a:spcPct val="80000"/>
              </a:lnSpc>
              <a:spcBef>
                <a:spcPts val="500"/>
              </a:spcBef>
              <a:buClr>
                <a:schemeClr val="dk1"/>
              </a:buClr>
              <a:buSzPct val="100000"/>
              <a:buFont typeface="Arial" panose="020B0604020202020204" pitchFamily="34" charset="0"/>
              <a:buChar char="•"/>
            </a:pPr>
            <a:r>
              <a:rPr lang="en-US" sz="1200" b="1" dirty="0" smtClean="0">
                <a:latin typeface="Times New Roman" panose="02020603050405020304" pitchFamily="18" charset="0"/>
                <a:cs typeface="Times New Roman" panose="02020603050405020304" pitchFamily="18" charset="0"/>
              </a:rPr>
              <a:t>Link:</a:t>
            </a:r>
          </a:p>
          <a:p>
            <a:pPr marL="628650" lvl="1" indent="-171450">
              <a:lnSpc>
                <a:spcPct val="80000"/>
              </a:lnSpc>
              <a:spcBef>
                <a:spcPts val="500"/>
              </a:spcBef>
              <a:buClr>
                <a:schemeClr val="dk1"/>
              </a:buClr>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hlinkClick r:id="rId2"/>
              </a:rPr>
              <a:t>https://ieeexplore.ieee.org/document/8639163</a:t>
            </a:r>
            <a:endParaRPr lang="en-US" sz="1200" b="1" dirty="0" smtClean="0">
              <a:latin typeface="Times New Roman" panose="02020603050405020304" pitchFamily="18" charset="0"/>
              <a:cs typeface="Times New Roman" panose="02020603050405020304" pitchFamily="18" charset="0"/>
            </a:endParaRPr>
          </a:p>
          <a:p>
            <a:pPr marL="628650" lvl="1" indent="-171450">
              <a:lnSpc>
                <a:spcPct val="80000"/>
              </a:lnSpc>
              <a:spcBef>
                <a:spcPts val="500"/>
              </a:spcBef>
              <a:buClr>
                <a:schemeClr val="dk1"/>
              </a:buClr>
              <a:buSzPct val="100000"/>
              <a:buFont typeface="Arial" panose="020B0604020202020204" pitchFamily="34" charset="0"/>
              <a:buChar char="•"/>
            </a:pPr>
            <a:endParaRPr lang="en-US" sz="1200" b="1" dirty="0">
              <a:latin typeface="Times New Roman" panose="02020603050405020304" pitchFamily="18" charset="0"/>
              <a:cs typeface="Times New Roman" panose="02020603050405020304" pitchFamily="18" charset="0"/>
            </a:endParaRPr>
          </a:p>
          <a:p>
            <a:pPr marR="0" lvl="0" algn="l" rtl="0">
              <a:spcBef>
                <a:spcPts val="0"/>
              </a:spcBef>
              <a:spcAft>
                <a:spcPts val="0"/>
              </a:spcAft>
              <a:buClr>
                <a:schemeClr val="dk1"/>
              </a:buClr>
              <a:buSzPts val="3200"/>
            </a:pPr>
            <a:endParaRPr sz="12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Tree>
    <p:extLst>
      <p:ext uri="{BB962C8B-B14F-4D97-AF65-F5344CB8AC3E}">
        <p14:creationId xmlns:p14="http://schemas.microsoft.com/office/powerpoint/2010/main" val="24425856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txBox="1">
            <a:spLocks/>
          </p:cNvSpPr>
          <p:nvPr/>
        </p:nvSpPr>
        <p:spPr>
          <a:xfrm>
            <a:off x="649224" y="512064"/>
            <a:ext cx="10515600" cy="58442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5000"/>
              </a:lnSpc>
              <a:spcBef>
                <a:spcPts val="0"/>
              </a:spcBef>
              <a:buSzPts val="11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13. </a:t>
            </a:r>
            <a:r>
              <a:rPr lang="en-US" sz="1400" b="1" dirty="0" err="1" smtClean="0">
                <a:latin typeface="Times New Roman" panose="02020603050405020304" pitchFamily="18" charset="0"/>
                <a:cs typeface="Times New Roman" panose="02020603050405020304" pitchFamily="18" charset="0"/>
              </a:rPr>
              <a:t>MesoNet</a:t>
            </a:r>
            <a:r>
              <a:rPr lang="en-US" sz="1400" b="1" dirty="0" smtClean="0">
                <a:latin typeface="Times New Roman" panose="02020603050405020304" pitchFamily="18" charset="0"/>
                <a:cs typeface="Times New Roman" panose="02020603050405020304" pitchFamily="18" charset="0"/>
              </a:rPr>
              <a:t>: a Compact Facial Video Forgery Detection Network</a:t>
            </a:r>
          </a:p>
          <a:p>
            <a:pPr marL="0" indent="0">
              <a:lnSpc>
                <a:spcPct val="115000"/>
              </a:lnSpc>
              <a:spcBef>
                <a:spcPts val="0"/>
              </a:spcBef>
              <a:buSzPts val="1100"/>
              <a:buFont typeface="Arial" panose="020B0604020202020204" pitchFamily="34" charset="0"/>
              <a:buNone/>
            </a:pPr>
            <a:endParaRPr lang="en-US" sz="1400" b="1" dirty="0" smtClean="0">
              <a:latin typeface="Times New Roman" panose="02020603050405020304" pitchFamily="18" charset="0"/>
              <a:cs typeface="Times New Roman" panose="02020603050405020304" pitchFamily="18" charset="0"/>
            </a:endParaRPr>
          </a:p>
          <a:p>
            <a:pPr marL="0" indent="0">
              <a:lnSpc>
                <a:spcPct val="100000"/>
              </a:lnSpc>
              <a:spcBef>
                <a:spcPts val="0"/>
              </a:spcBef>
              <a:buSzPts val="11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Authors: </a:t>
            </a:r>
            <a:r>
              <a:rPr lang="en-US" sz="1400" dirty="0" smtClean="0">
                <a:latin typeface="Times New Roman" panose="02020603050405020304" pitchFamily="18" charset="0"/>
                <a:cs typeface="Times New Roman" panose="02020603050405020304" pitchFamily="18" charset="0"/>
              </a:rPr>
              <a:t>Darius </a:t>
            </a:r>
            <a:r>
              <a:rPr lang="en-US" sz="1400" dirty="0" err="1" smtClean="0">
                <a:latin typeface="Times New Roman" panose="02020603050405020304" pitchFamily="18" charset="0"/>
                <a:cs typeface="Times New Roman" panose="02020603050405020304" pitchFamily="18" charset="0"/>
              </a:rPr>
              <a:t>Afchar</a:t>
            </a:r>
            <a:r>
              <a:rPr lang="en-US" sz="1400" dirty="0" smtClean="0">
                <a:latin typeface="Times New Roman" panose="02020603050405020304" pitchFamily="18" charset="0"/>
                <a:cs typeface="Times New Roman" panose="02020603050405020304" pitchFamily="18" charset="0"/>
              </a:rPr>
              <a:t> ; Vincent </a:t>
            </a:r>
            <a:r>
              <a:rPr lang="en-US" sz="1400" dirty="0" err="1" smtClean="0">
                <a:latin typeface="Times New Roman" panose="02020603050405020304" pitchFamily="18" charset="0"/>
                <a:cs typeface="Times New Roman" panose="02020603050405020304" pitchFamily="18" charset="0"/>
              </a:rPr>
              <a:t>Nozick</a:t>
            </a:r>
            <a:r>
              <a:rPr lang="en-US" sz="1400" dirty="0" smtClean="0">
                <a:latin typeface="Times New Roman" panose="02020603050405020304" pitchFamily="18" charset="0"/>
                <a:cs typeface="Times New Roman" panose="02020603050405020304" pitchFamily="18" charset="0"/>
              </a:rPr>
              <a:t> ; Junichi Yamagishi ; Isao </a:t>
            </a:r>
            <a:r>
              <a:rPr lang="en-US" sz="1400" dirty="0" err="1" smtClean="0">
                <a:latin typeface="Times New Roman" panose="02020603050405020304" pitchFamily="18" charset="0"/>
                <a:cs typeface="Times New Roman" panose="02020603050405020304" pitchFamily="18" charset="0"/>
              </a:rPr>
              <a:t>Echizen</a:t>
            </a:r>
            <a:r>
              <a:rPr lang="en-US" sz="1400" dirty="0" smtClean="0">
                <a:latin typeface="Times New Roman" panose="02020603050405020304" pitchFamily="18" charset="0"/>
                <a:cs typeface="Times New Roman" panose="02020603050405020304" pitchFamily="18" charset="0"/>
              </a:rPr>
              <a:t> </a:t>
            </a:r>
          </a:p>
          <a:p>
            <a:pPr marL="0" indent="0">
              <a:lnSpc>
                <a:spcPct val="100000"/>
              </a:lnSpc>
              <a:spcBef>
                <a:spcPts val="0"/>
              </a:spcBef>
              <a:buSzPts val="1100"/>
              <a:buNone/>
            </a:pPr>
            <a:r>
              <a:rPr lang="en-US" sz="1400" b="1" dirty="0" smtClean="0">
                <a:latin typeface="Times New Roman" panose="02020603050405020304" pitchFamily="18" charset="0"/>
                <a:cs typeface="Times New Roman" panose="02020603050405020304" pitchFamily="18" charset="0"/>
              </a:rPr>
              <a:t>Publisher: </a:t>
            </a:r>
            <a:r>
              <a:rPr lang="en-US" sz="1400" dirty="0" smtClean="0">
                <a:latin typeface="Times New Roman" panose="02020603050405020304" pitchFamily="18" charset="0"/>
                <a:cs typeface="Times New Roman" panose="02020603050405020304" pitchFamily="18" charset="0"/>
              </a:rPr>
              <a:t>IEEE Conference (International workshop on information forensics and security)</a:t>
            </a:r>
          </a:p>
          <a:p>
            <a:pPr marL="0" indent="0">
              <a:lnSpc>
                <a:spcPct val="100000"/>
              </a:lnSpc>
              <a:spcBef>
                <a:spcPts val="0"/>
              </a:spcBef>
              <a:buSzPts val="11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Publishing Year: </a:t>
            </a:r>
            <a:r>
              <a:rPr lang="en-US" sz="1400" dirty="0" smtClean="0">
                <a:latin typeface="Times New Roman" panose="02020603050405020304" pitchFamily="18" charset="0"/>
                <a:cs typeface="Times New Roman" panose="02020603050405020304" pitchFamily="18" charset="0"/>
              </a:rPr>
              <a:t>Jan-2019</a:t>
            </a:r>
          </a:p>
          <a:p>
            <a:pPr marL="0" indent="0">
              <a:lnSpc>
                <a:spcPct val="115000"/>
              </a:lnSpc>
              <a:spcBef>
                <a:spcPts val="0"/>
              </a:spcBef>
              <a:buSzPts val="1100"/>
              <a:buFont typeface="Arial" panose="020B0604020202020204" pitchFamily="34" charset="0"/>
              <a:buNone/>
            </a:pPr>
            <a:endParaRPr lang="en-US" sz="1300" dirty="0" smtClean="0">
              <a:latin typeface="Times New Roman" panose="02020603050405020304" pitchFamily="18" charset="0"/>
              <a:cs typeface="Times New Roman" panose="02020603050405020304" pitchFamily="18" charset="0"/>
            </a:endParaRPr>
          </a:p>
          <a:p>
            <a:pPr marL="285750" indent="-285750">
              <a:lnSpc>
                <a:spcPct val="115000"/>
              </a:lnSpc>
              <a:spcBef>
                <a:spcPts val="0"/>
              </a:spcBef>
              <a:buSzPts val="1100"/>
            </a:pPr>
            <a:r>
              <a:rPr lang="en-US" sz="1200" b="1" dirty="0" smtClean="0">
                <a:latin typeface="Times New Roman" panose="02020603050405020304" pitchFamily="18" charset="0"/>
                <a:cs typeface="Times New Roman" panose="02020603050405020304" pitchFamily="18" charset="0"/>
              </a:rPr>
              <a:t>Novelty of Paper:</a:t>
            </a:r>
          </a:p>
          <a:p>
            <a:pPr marL="742950" lvl="1" indent="-285750">
              <a:lnSpc>
                <a:spcPct val="115000"/>
              </a:lnSpc>
              <a:spcBef>
                <a:spcPts val="0"/>
              </a:spcBef>
              <a:buSzPts val="1100"/>
            </a:pPr>
            <a:r>
              <a:rPr lang="en-US" sz="1200" dirty="0" smtClean="0">
                <a:latin typeface="Times New Roman" panose="02020603050405020304" pitchFamily="18" charset="0"/>
                <a:cs typeface="Times New Roman" panose="02020603050405020304" pitchFamily="18" charset="0"/>
              </a:rPr>
              <a:t>This paper focuses on two </a:t>
            </a:r>
            <a:r>
              <a:rPr lang="en-US" sz="1200" dirty="0" err="1" smtClean="0">
                <a:latin typeface="Times New Roman" panose="02020603050405020304" pitchFamily="18" charset="0"/>
                <a:cs typeface="Times New Roman" panose="02020603050405020304" pitchFamily="18" charset="0"/>
              </a:rPr>
              <a:t>Deepfake</a:t>
            </a:r>
            <a:r>
              <a:rPr lang="en-US" sz="1200" dirty="0" smtClean="0">
                <a:latin typeface="Times New Roman" panose="02020603050405020304" pitchFamily="18" charset="0"/>
                <a:cs typeface="Times New Roman" panose="02020603050405020304" pitchFamily="18" charset="0"/>
              </a:rPr>
              <a:t> video generation techniques </a:t>
            </a:r>
            <a:r>
              <a:rPr lang="en-US" sz="1200" dirty="0" err="1" smtClean="0">
                <a:latin typeface="Times New Roman" panose="02020603050405020304" pitchFamily="18" charset="0"/>
                <a:cs typeface="Times New Roman" panose="02020603050405020304" pitchFamily="18" charset="0"/>
              </a:rPr>
              <a:t>Deepfake</a:t>
            </a:r>
            <a:r>
              <a:rPr lang="en-US" sz="1200" dirty="0" smtClean="0">
                <a:latin typeface="Times New Roman" panose="02020603050405020304" pitchFamily="18" charset="0"/>
                <a:cs typeface="Times New Roman" panose="02020603050405020304" pitchFamily="18" charset="0"/>
              </a:rPr>
              <a:t> and Face2Face.</a:t>
            </a:r>
          </a:p>
          <a:p>
            <a:pPr marL="742950" lvl="1" indent="-285750">
              <a:lnSpc>
                <a:spcPct val="115000"/>
              </a:lnSpc>
              <a:spcBef>
                <a:spcPts val="0"/>
              </a:spcBef>
              <a:buSzPts val="1100"/>
            </a:pPr>
            <a:r>
              <a:rPr lang="en-US" sz="1200" dirty="0" smtClean="0">
                <a:latin typeface="Times New Roman" panose="02020603050405020304" pitchFamily="18" charset="0"/>
                <a:cs typeface="Times New Roman" panose="02020603050405020304" pitchFamily="18" charset="0"/>
              </a:rPr>
              <a:t>Proposed method follows deep learning approach and presents two networks, both with a low number of layers to focus on the mesoscopic properties of images</a:t>
            </a:r>
          </a:p>
          <a:p>
            <a:pPr marL="457200" lvl="1" indent="0">
              <a:lnSpc>
                <a:spcPct val="115000"/>
              </a:lnSpc>
              <a:spcBef>
                <a:spcPts val="0"/>
              </a:spcBef>
              <a:buSzPts val="1100"/>
              <a:buFont typeface="Arial" panose="020B0604020202020204" pitchFamily="34" charset="0"/>
              <a:buNone/>
            </a:pPr>
            <a:endParaRPr lang="en-US" sz="1200" dirty="0" smtClean="0">
              <a:latin typeface="Times New Roman" panose="02020603050405020304" pitchFamily="18" charset="0"/>
              <a:cs typeface="Times New Roman" panose="02020603050405020304" pitchFamily="18" charset="0"/>
            </a:endParaRPr>
          </a:p>
          <a:p>
            <a:pPr marL="285750" indent="-285750">
              <a:lnSpc>
                <a:spcPct val="115000"/>
              </a:lnSpc>
              <a:spcBef>
                <a:spcPts val="0"/>
              </a:spcBef>
              <a:buSzPts val="1100"/>
            </a:pPr>
            <a:r>
              <a:rPr lang="en-US" sz="1200" b="1" dirty="0" smtClean="0">
                <a:latin typeface="Times New Roman" panose="02020603050405020304" pitchFamily="18" charset="0"/>
                <a:cs typeface="Times New Roman" panose="02020603050405020304" pitchFamily="18" charset="0"/>
              </a:rPr>
              <a:t>Methodology:</a:t>
            </a:r>
          </a:p>
          <a:p>
            <a:pPr marL="742950" lvl="1" indent="-285750">
              <a:lnSpc>
                <a:spcPct val="115000"/>
              </a:lnSpc>
              <a:spcBef>
                <a:spcPts val="0"/>
              </a:spcBef>
              <a:buSzPts val="1100"/>
            </a:pPr>
            <a:r>
              <a:rPr lang="en-US" sz="1200" dirty="0" err="1" smtClean="0">
                <a:latin typeface="Times New Roman" panose="02020603050405020304" pitchFamily="18" charset="0"/>
                <a:cs typeface="Times New Roman" panose="02020603050405020304" pitchFamily="18" charset="0"/>
              </a:rPr>
              <a:t>Deepfake</a:t>
            </a:r>
            <a:r>
              <a:rPr lang="en-US" sz="1200" dirty="0" smtClean="0">
                <a:latin typeface="Times New Roman" panose="02020603050405020304" pitchFamily="18" charset="0"/>
                <a:cs typeface="Times New Roman" panose="02020603050405020304" pitchFamily="18" charset="0"/>
              </a:rPr>
              <a:t>-generated faces tend to be blurry, or at least to lack details, compared to the rest of the image that was left untouched.</a:t>
            </a:r>
          </a:p>
          <a:p>
            <a:pPr marL="742950" lvl="1" indent="-285750">
              <a:lnSpc>
                <a:spcPct val="115000"/>
              </a:lnSpc>
              <a:spcBef>
                <a:spcPts val="0"/>
              </a:spcBef>
              <a:buSzPts val="1100"/>
            </a:pPr>
            <a:r>
              <a:rPr lang="en-US" sz="1200" dirty="0" smtClean="0">
                <a:latin typeface="Times New Roman" panose="02020603050405020304" pitchFamily="18" charset="0"/>
                <a:cs typeface="Times New Roman" panose="02020603050405020304" pitchFamily="18" charset="0"/>
              </a:rPr>
              <a:t>E.g. Eyes are strongly activated for real images but not on </a:t>
            </a:r>
            <a:r>
              <a:rPr lang="en-US" sz="1200" dirty="0" err="1" smtClean="0">
                <a:latin typeface="Times New Roman" panose="02020603050405020304" pitchFamily="18" charset="0"/>
                <a:cs typeface="Times New Roman" panose="02020603050405020304" pitchFamily="18" charset="0"/>
              </a:rPr>
              <a:t>deepfake</a:t>
            </a:r>
            <a:r>
              <a:rPr lang="en-US" sz="1200" dirty="0" smtClean="0">
                <a:latin typeface="Times New Roman" panose="02020603050405020304" pitchFamily="18" charset="0"/>
                <a:cs typeface="Times New Roman" panose="02020603050405020304" pitchFamily="18" charset="0"/>
              </a:rPr>
              <a:t> images for which the background shows the highest peaks</a:t>
            </a:r>
          </a:p>
          <a:p>
            <a:pPr marL="742950" lvl="1" indent="-285750">
              <a:lnSpc>
                <a:spcPct val="115000"/>
              </a:lnSpc>
              <a:spcBef>
                <a:spcPts val="0"/>
              </a:spcBef>
              <a:buSzPts val="1100"/>
            </a:pPr>
            <a:r>
              <a:rPr lang="en-US" sz="1200" dirty="0" smtClean="0">
                <a:latin typeface="Times New Roman" panose="02020603050405020304" pitchFamily="18" charset="0"/>
                <a:cs typeface="Times New Roman" panose="02020603050405020304" pitchFamily="18" charset="0"/>
              </a:rPr>
              <a:t>Meso4:- 4 layers of </a:t>
            </a:r>
            <a:r>
              <a:rPr lang="en-US" sz="1200" dirty="0" smtClean="0">
                <a:solidFill>
                  <a:srgbClr val="FF0000"/>
                </a:solidFill>
                <a:latin typeface="Times New Roman" panose="02020603050405020304" pitchFamily="18" charset="0"/>
                <a:cs typeface="Times New Roman" panose="02020603050405020304" pitchFamily="18" charset="0"/>
              </a:rPr>
              <a:t>successive convolutions and pooling</a:t>
            </a:r>
            <a:r>
              <a:rPr lang="en-US" sz="1200" dirty="0" smtClean="0">
                <a:latin typeface="Times New Roman" panose="02020603050405020304" pitchFamily="18" charset="0"/>
                <a:cs typeface="Times New Roman" panose="02020603050405020304" pitchFamily="18" charset="0"/>
              </a:rPr>
              <a:t>(To extract features), and is followed by </a:t>
            </a:r>
            <a:r>
              <a:rPr lang="en-US" sz="1200" dirty="0" smtClean="0">
                <a:solidFill>
                  <a:srgbClr val="FF0000"/>
                </a:solidFill>
                <a:latin typeface="Times New Roman" panose="02020603050405020304" pitchFamily="18" charset="0"/>
                <a:cs typeface="Times New Roman" panose="02020603050405020304" pitchFamily="18" charset="0"/>
              </a:rPr>
              <a:t>a dense network </a:t>
            </a:r>
            <a:r>
              <a:rPr lang="en-US" sz="1200" dirty="0" smtClean="0">
                <a:latin typeface="Times New Roman" panose="02020603050405020304" pitchFamily="18" charset="0"/>
                <a:cs typeface="Times New Roman" panose="02020603050405020304" pitchFamily="18" charset="0"/>
              </a:rPr>
              <a:t>(for classification) with one hidden layer, there are 27,977 trainable parameters for this network.</a:t>
            </a:r>
          </a:p>
          <a:p>
            <a:pPr marL="742950" lvl="1" indent="-285750">
              <a:lnSpc>
                <a:spcPct val="115000"/>
              </a:lnSpc>
              <a:spcBef>
                <a:spcPts val="0"/>
              </a:spcBef>
              <a:buSzPts val="1100"/>
            </a:pPr>
            <a:r>
              <a:rPr lang="en-US" sz="1200" dirty="0" smtClean="0">
                <a:latin typeface="Times New Roman" panose="02020603050405020304" pitchFamily="18" charset="0"/>
                <a:cs typeface="Times New Roman" panose="02020603050405020304" pitchFamily="18" charset="0"/>
              </a:rPr>
              <a:t>MesoInception-4 : Instead of the 5 × 5 convolutions of the original module, this proposed method uses 3 × 3 dilated convolutions in order to avoid high semantic (to avoid compression of videos, it reduces the noise which will help us to detect the forgery).</a:t>
            </a:r>
          </a:p>
          <a:p>
            <a:pPr marL="742950" lvl="1" indent="-285750">
              <a:lnSpc>
                <a:spcPct val="115000"/>
              </a:lnSpc>
              <a:spcBef>
                <a:spcPts val="0"/>
              </a:spcBef>
              <a:buSzPts val="1100"/>
            </a:pPr>
            <a:r>
              <a:rPr lang="en-US" sz="1200" dirty="0" smtClean="0">
                <a:latin typeface="Times New Roman" panose="02020603050405020304" pitchFamily="18" charset="0"/>
                <a:cs typeface="Times New Roman" panose="02020603050405020304" pitchFamily="18" charset="0"/>
              </a:rPr>
              <a:t>Approximately 50 faces were extracted per scene.</a:t>
            </a:r>
          </a:p>
          <a:p>
            <a:pPr marL="457200" lvl="1" indent="0">
              <a:lnSpc>
                <a:spcPct val="115000"/>
              </a:lnSpc>
              <a:spcBef>
                <a:spcPts val="0"/>
              </a:spcBef>
              <a:buSzPts val="1100"/>
              <a:buFont typeface="Arial" panose="020B0604020202020204" pitchFamily="34" charset="0"/>
              <a:buNone/>
            </a:pPr>
            <a:endParaRPr lang="en-US" sz="1200" dirty="0" smtClean="0">
              <a:latin typeface="Times New Roman" panose="02020603050405020304" pitchFamily="18" charset="0"/>
              <a:cs typeface="Times New Roman" panose="02020603050405020304" pitchFamily="18" charset="0"/>
            </a:endParaRPr>
          </a:p>
          <a:p>
            <a:pPr marL="285750" indent="-285750">
              <a:lnSpc>
                <a:spcPct val="115000"/>
              </a:lnSpc>
              <a:spcBef>
                <a:spcPts val="0"/>
              </a:spcBef>
              <a:buSzPts val="1100"/>
            </a:pPr>
            <a:r>
              <a:rPr lang="en-US" sz="1200" b="1" dirty="0" smtClean="0">
                <a:latin typeface="Times New Roman" panose="02020603050405020304" pitchFamily="18" charset="0"/>
                <a:cs typeface="Times New Roman" panose="02020603050405020304" pitchFamily="18" charset="0"/>
              </a:rPr>
              <a:t>Dataset:</a:t>
            </a:r>
          </a:p>
          <a:p>
            <a:pPr marL="742950" lvl="1" indent="-285750">
              <a:lnSpc>
                <a:spcPct val="115000"/>
              </a:lnSpc>
              <a:spcBef>
                <a:spcPts val="0"/>
              </a:spcBef>
              <a:buSzPts val="1100"/>
            </a:pPr>
            <a:r>
              <a:rPr lang="en-US" sz="1200" dirty="0" smtClean="0">
                <a:latin typeface="Times New Roman" panose="02020603050405020304" pitchFamily="18" charset="0"/>
                <a:cs typeface="Times New Roman" panose="02020603050405020304" pitchFamily="18" charset="0"/>
              </a:rPr>
              <a:t>For </a:t>
            </a:r>
            <a:r>
              <a:rPr lang="en-US" sz="1200" dirty="0" err="1" smtClean="0">
                <a:latin typeface="Times New Roman" panose="02020603050405020304" pitchFamily="18" charset="0"/>
                <a:cs typeface="Times New Roman" panose="02020603050405020304" pitchFamily="18" charset="0"/>
              </a:rPr>
              <a:t>Deepfake</a:t>
            </a:r>
            <a:r>
              <a:rPr lang="en-US" sz="1200" dirty="0" smtClean="0">
                <a:latin typeface="Times New Roman" panose="02020603050405020304" pitchFamily="18" charset="0"/>
                <a:cs typeface="Times New Roman" panose="02020603050405020304" pitchFamily="18" charset="0"/>
              </a:rPr>
              <a:t> - 175 real as well as fake videos collected from internet.</a:t>
            </a:r>
          </a:p>
          <a:p>
            <a:pPr marL="742950" lvl="1" indent="-285750">
              <a:lnSpc>
                <a:spcPct val="115000"/>
              </a:lnSpc>
              <a:spcBef>
                <a:spcPts val="0"/>
              </a:spcBef>
              <a:buSzPts val="1100"/>
            </a:pPr>
            <a:r>
              <a:rPr lang="en-US" sz="1200" dirty="0" smtClean="0">
                <a:latin typeface="Times New Roman" panose="02020603050405020304" pitchFamily="18" charset="0"/>
                <a:cs typeface="Times New Roman" panose="02020603050405020304" pitchFamily="18" charset="0"/>
              </a:rPr>
              <a:t>Face2Face -   </a:t>
            </a:r>
            <a:r>
              <a:rPr lang="en-US" sz="1200" dirty="0" err="1" smtClean="0">
                <a:latin typeface="Times New Roman" panose="02020603050405020304" pitchFamily="18" charset="0"/>
                <a:cs typeface="Times New Roman" panose="02020603050405020304" pitchFamily="18" charset="0"/>
              </a:rPr>
              <a:t>FaceForensics</a:t>
            </a:r>
            <a:r>
              <a:rPr lang="en-US" sz="1200" dirty="0" smtClean="0">
                <a:latin typeface="Times New Roman" panose="02020603050405020304" pitchFamily="18" charset="0"/>
                <a:cs typeface="Times New Roman" panose="02020603050405020304" pitchFamily="18" charset="0"/>
              </a:rPr>
              <a:t>++(300 videos are used for training).</a:t>
            </a:r>
          </a:p>
          <a:p>
            <a:pPr marL="457200" lvl="1" indent="0">
              <a:lnSpc>
                <a:spcPct val="115000"/>
              </a:lnSpc>
              <a:spcBef>
                <a:spcPts val="0"/>
              </a:spcBef>
              <a:buSzPts val="1100"/>
              <a:buFont typeface="Arial" panose="020B0604020202020204" pitchFamily="34" charset="0"/>
              <a:buNone/>
            </a:pPr>
            <a:endParaRPr lang="en-US" sz="1200" dirty="0" smtClean="0">
              <a:latin typeface="Times New Roman" panose="02020603050405020304" pitchFamily="18" charset="0"/>
              <a:cs typeface="Times New Roman" panose="02020603050405020304" pitchFamily="18" charset="0"/>
            </a:endParaRPr>
          </a:p>
          <a:p>
            <a:pPr marL="285750" indent="-285750">
              <a:lnSpc>
                <a:spcPct val="115000"/>
              </a:lnSpc>
              <a:spcBef>
                <a:spcPts val="0"/>
              </a:spcBef>
              <a:buSzPts val="1100"/>
            </a:pPr>
            <a:r>
              <a:rPr lang="en-US" sz="1200" b="1" dirty="0" smtClean="0">
                <a:latin typeface="Times New Roman" panose="02020603050405020304" pitchFamily="18" charset="0"/>
                <a:cs typeface="Times New Roman" panose="02020603050405020304" pitchFamily="18" charset="0"/>
              </a:rPr>
              <a:t>Image classification score:</a:t>
            </a:r>
          </a:p>
          <a:p>
            <a:pPr marL="285750" indent="-285750">
              <a:lnSpc>
                <a:spcPct val="115000"/>
              </a:lnSpc>
              <a:spcBef>
                <a:spcPts val="0"/>
              </a:spcBef>
              <a:buSzPts val="1100"/>
            </a:pPr>
            <a:endParaRPr lang="en-US" sz="1300" b="1" dirty="0">
              <a:latin typeface="Times New Roman" panose="02020603050405020304" pitchFamily="18" charset="0"/>
              <a:cs typeface="Times New Roman" panose="02020603050405020304" pitchFamily="18" charset="0"/>
            </a:endParaRPr>
          </a:p>
        </p:txBody>
      </p:sp>
      <p:graphicFrame>
        <p:nvGraphicFramePr>
          <p:cNvPr id="5" name="Table 4"/>
          <p:cNvGraphicFramePr>
            <a:graphicFrameLocks noGrp="1"/>
          </p:cNvGraphicFramePr>
          <p:nvPr>
            <p:extLst>
              <p:ext uri="{D42A27DB-BD31-4B8C-83A1-F6EECF244321}">
                <p14:modId xmlns:p14="http://schemas.microsoft.com/office/powerpoint/2010/main" val="3485312839"/>
              </p:ext>
            </p:extLst>
          </p:nvPr>
        </p:nvGraphicFramePr>
        <p:xfrm>
          <a:off x="3276599" y="5580834"/>
          <a:ext cx="5257801" cy="944887"/>
        </p:xfrm>
        <a:graphic>
          <a:graphicData uri="http://schemas.openxmlformats.org/drawingml/2006/table">
            <a:tbl>
              <a:tblPr firstRow="1" bandRow="1">
                <a:tableStyleId>{5940675A-B579-460E-94D1-54222C63F5DA}</a:tableStyleId>
              </a:tblPr>
              <a:tblGrid>
                <a:gridCol w="1212152">
                  <a:extLst>
                    <a:ext uri="{9D8B030D-6E8A-4147-A177-3AD203B41FA5}">
                      <a16:colId xmlns:a16="http://schemas.microsoft.com/office/drawing/2014/main" val="2627535249"/>
                    </a:ext>
                  </a:extLst>
                </a:gridCol>
                <a:gridCol w="4045649">
                  <a:extLst>
                    <a:ext uri="{9D8B030D-6E8A-4147-A177-3AD203B41FA5}">
                      <a16:colId xmlns:a16="http://schemas.microsoft.com/office/drawing/2014/main" val="829516496"/>
                    </a:ext>
                  </a:extLst>
                </a:gridCol>
              </a:tblGrid>
              <a:tr h="396247">
                <a:tc>
                  <a:txBody>
                    <a:bodyPr/>
                    <a:lstStyle/>
                    <a:p>
                      <a:endParaRPr lang="en-US" sz="1200" dirty="0">
                        <a:latin typeface="Times New Roman" panose="02020603050405020304" pitchFamily="18" charset="0"/>
                        <a:cs typeface="Times New Roman" panose="02020603050405020304" pitchFamily="18" charset="0"/>
                      </a:endParaRPr>
                    </a:p>
                  </a:txBody>
                  <a:tcPr/>
                </a:tc>
                <a:tc>
                  <a:txBody>
                    <a:bodyPr/>
                    <a:lstStyle/>
                    <a:p>
                      <a:r>
                        <a:rPr lang="en-US" sz="1200" dirty="0" smtClean="0">
                          <a:latin typeface="Times New Roman" panose="02020603050405020304" pitchFamily="18" charset="0"/>
                          <a:cs typeface="Times New Roman" panose="02020603050405020304" pitchFamily="18" charset="0"/>
                        </a:rPr>
                        <a:t>Aggregate Classification score on </a:t>
                      </a:r>
                      <a:r>
                        <a:rPr lang="en-US" sz="1200" dirty="0" err="1" smtClean="0">
                          <a:latin typeface="Times New Roman" panose="02020603050405020304" pitchFamily="18" charset="0"/>
                          <a:cs typeface="Times New Roman" panose="02020603050405020304" pitchFamily="18" charset="0"/>
                        </a:rPr>
                        <a:t>Deepfake</a:t>
                      </a:r>
                      <a:r>
                        <a:rPr lang="en-US" sz="1200" dirty="0" smtClean="0">
                          <a:latin typeface="Times New Roman" panose="02020603050405020304" pitchFamily="18" charset="0"/>
                          <a:cs typeface="Times New Roman" panose="02020603050405020304" pitchFamily="18" charset="0"/>
                        </a:rPr>
                        <a:t> and</a:t>
                      </a:r>
                      <a:r>
                        <a:rPr lang="en-US" sz="1200" baseline="0" dirty="0" smtClean="0">
                          <a:latin typeface="Times New Roman" panose="02020603050405020304" pitchFamily="18" charset="0"/>
                          <a:cs typeface="Times New Roman" panose="02020603050405020304" pitchFamily="18" charset="0"/>
                        </a:rPr>
                        <a:t> Face2face</a:t>
                      </a:r>
                      <a:endParaRPr 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04474021"/>
                  </a:ext>
                </a:extLst>
              </a:tr>
              <a:tr h="245337">
                <a:tc>
                  <a:txBody>
                    <a:bodyPr/>
                    <a:lstStyle/>
                    <a:p>
                      <a:r>
                        <a:rPr lang="en-US" sz="1200" dirty="0" smtClean="0">
                          <a:latin typeface="Times New Roman" panose="02020603050405020304" pitchFamily="18" charset="0"/>
                          <a:cs typeface="Times New Roman" panose="02020603050405020304" pitchFamily="18" charset="0"/>
                        </a:rPr>
                        <a:t>Meso4</a:t>
                      </a:r>
                      <a:endParaRPr lang="en-US" sz="1200" dirty="0">
                        <a:latin typeface="Times New Roman" panose="02020603050405020304" pitchFamily="18" charset="0"/>
                        <a:cs typeface="Times New Roman" panose="02020603050405020304" pitchFamily="18" charset="0"/>
                      </a:endParaRPr>
                    </a:p>
                  </a:txBody>
                  <a:tcPr/>
                </a:tc>
                <a:tc>
                  <a:txBody>
                    <a:bodyPr/>
                    <a:lstStyle/>
                    <a:p>
                      <a:r>
                        <a:rPr lang="en-US" sz="1200" dirty="0" smtClean="0">
                          <a:latin typeface="Times New Roman" panose="02020603050405020304" pitchFamily="18" charset="0"/>
                          <a:cs typeface="Times New Roman" panose="02020603050405020304" pitchFamily="18" charset="0"/>
                        </a:rPr>
                        <a:t>0.891</a:t>
                      </a:r>
                      <a:endParaRPr 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53355110"/>
                  </a:ext>
                </a:extLst>
              </a:tr>
              <a:tr h="245337">
                <a:tc>
                  <a:txBody>
                    <a:bodyPr/>
                    <a:lstStyle/>
                    <a:p>
                      <a:r>
                        <a:rPr lang="en-US" sz="1200" dirty="0" smtClean="0">
                          <a:latin typeface="Times New Roman" panose="02020603050405020304" pitchFamily="18" charset="0"/>
                          <a:cs typeface="Times New Roman" panose="02020603050405020304" pitchFamily="18" charset="0"/>
                        </a:rPr>
                        <a:t>MesoInception4</a:t>
                      </a:r>
                      <a:endParaRPr lang="en-US" sz="1200" dirty="0">
                        <a:latin typeface="Times New Roman" panose="02020603050405020304" pitchFamily="18" charset="0"/>
                        <a:cs typeface="Times New Roman" panose="02020603050405020304" pitchFamily="18" charset="0"/>
                      </a:endParaRPr>
                    </a:p>
                  </a:txBody>
                  <a:tcPr/>
                </a:tc>
                <a:tc>
                  <a:txBody>
                    <a:bodyPr/>
                    <a:lstStyle/>
                    <a:p>
                      <a:r>
                        <a:rPr lang="en-US" sz="1200" dirty="0" smtClean="0">
                          <a:latin typeface="Times New Roman" panose="02020603050405020304" pitchFamily="18" charset="0"/>
                          <a:cs typeface="Times New Roman" panose="02020603050405020304" pitchFamily="18" charset="0"/>
                        </a:rPr>
                        <a:t>0.917</a:t>
                      </a:r>
                      <a:endParaRPr 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61596268"/>
                  </a:ext>
                </a:extLst>
              </a:tr>
            </a:tbl>
          </a:graphicData>
        </a:graphic>
      </p:graphicFrame>
      <p:sp>
        <p:nvSpPr>
          <p:cNvPr id="2" name="TextBox 1"/>
          <p:cNvSpPr txBox="1"/>
          <p:nvPr/>
        </p:nvSpPr>
        <p:spPr>
          <a:xfrm>
            <a:off x="649224" y="6356350"/>
            <a:ext cx="9396113" cy="738664"/>
          </a:xfrm>
          <a:prstGeom prst="rect">
            <a:avLst/>
          </a:prstGeom>
          <a:noFill/>
        </p:spPr>
        <p:txBody>
          <a:bodyPr wrap="square" rtlCol="0">
            <a:spAutoFit/>
          </a:bodyPr>
          <a:lstStyle/>
          <a:p>
            <a:pPr marL="285750" indent="-285750">
              <a:buFont typeface="Arial" panose="020B0604020202020204" pitchFamily="34" charset="0"/>
              <a:buChar char="•"/>
            </a:pPr>
            <a:r>
              <a:rPr lang="en-US" sz="1200" b="1" dirty="0" smtClean="0">
                <a:latin typeface="Times New Roman" panose="02020603050405020304" pitchFamily="18" charset="0"/>
                <a:cs typeface="Times New Roman" panose="02020603050405020304" pitchFamily="18" charset="0"/>
              </a:rPr>
              <a:t>Link:</a:t>
            </a:r>
          </a:p>
          <a:p>
            <a:pPr marL="742950" lvl="1"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hlinkClick r:id="rId2"/>
              </a:rPr>
              <a:t>https://ieeexplore.ieee.org/document/8630761</a:t>
            </a:r>
            <a:endParaRPr lang="en-US" sz="1200" dirty="0" smtClean="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endParaRPr lang="en-US" dirty="0" smtClean="0"/>
          </a:p>
        </p:txBody>
      </p:sp>
    </p:spTree>
    <p:extLst>
      <p:ext uri="{BB962C8B-B14F-4D97-AF65-F5344CB8AC3E}">
        <p14:creationId xmlns:p14="http://schemas.microsoft.com/office/powerpoint/2010/main" val="30264321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99;g9206d2b6f6_0_18"/>
          <p:cNvSpPr txBox="1">
            <a:spLocks/>
          </p:cNvSpPr>
          <p:nvPr/>
        </p:nvSpPr>
        <p:spPr>
          <a:xfrm>
            <a:off x="649224" y="512064"/>
            <a:ext cx="10515600" cy="5679730"/>
          </a:xfrm>
          <a:prstGeom prst="rect">
            <a:avLst/>
          </a:prstGeom>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5000"/>
              </a:lnSpc>
              <a:spcBef>
                <a:spcPts val="0"/>
              </a:spcBef>
              <a:buSzPts val="1100"/>
              <a:buFont typeface="Arial" panose="020B0604020202020204" pitchFamily="34" charset="0"/>
              <a:buNone/>
            </a:pPr>
            <a:r>
              <a:rPr lang="en-US" sz="1400" b="1" dirty="0" smtClean="0">
                <a:latin typeface="Times New Roman"/>
                <a:ea typeface="Times New Roman"/>
                <a:cs typeface="Times New Roman"/>
                <a:sym typeface="Times New Roman"/>
              </a:rPr>
              <a:t>14. Exposing DeepFake Videos By Detecting Face Warping Artifacts</a:t>
            </a:r>
          </a:p>
          <a:p>
            <a:pPr marL="0" indent="0">
              <a:lnSpc>
                <a:spcPct val="115000"/>
              </a:lnSpc>
              <a:spcBef>
                <a:spcPts val="0"/>
              </a:spcBef>
              <a:buSzPts val="1100"/>
              <a:buFont typeface="Arial" panose="020B0604020202020204" pitchFamily="34" charset="0"/>
              <a:buNone/>
            </a:pPr>
            <a:endParaRPr lang="en-US" sz="1400" dirty="0" smtClean="0">
              <a:latin typeface="Times New Roman"/>
              <a:cs typeface="Times New Roman"/>
              <a:sym typeface="Times New Roman"/>
            </a:endParaRPr>
          </a:p>
          <a:p>
            <a:pPr marL="0" indent="0">
              <a:lnSpc>
                <a:spcPct val="115000"/>
              </a:lnSpc>
              <a:spcBef>
                <a:spcPts val="0"/>
              </a:spcBef>
              <a:buSzPts val="11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Authors: </a:t>
            </a:r>
            <a:r>
              <a:rPr lang="en-US" sz="1400" dirty="0" err="1" smtClean="0">
                <a:latin typeface="Times New Roman" panose="02020603050405020304" pitchFamily="18" charset="0"/>
                <a:cs typeface="Times New Roman" panose="02020603050405020304" pitchFamily="18" charset="0"/>
              </a:rPr>
              <a:t>Yuezun</a:t>
            </a:r>
            <a:r>
              <a:rPr lang="en-US" sz="1400" dirty="0" smtClean="0">
                <a:latin typeface="Times New Roman" panose="02020603050405020304" pitchFamily="18" charset="0"/>
                <a:cs typeface="Times New Roman" panose="02020603050405020304" pitchFamily="18" charset="0"/>
              </a:rPr>
              <a:t> Li, </a:t>
            </a:r>
            <a:r>
              <a:rPr lang="en-US" sz="1400" dirty="0" err="1" smtClean="0">
                <a:latin typeface="Times New Roman" panose="02020603050405020304" pitchFamily="18" charset="0"/>
                <a:cs typeface="Times New Roman" panose="02020603050405020304" pitchFamily="18" charset="0"/>
              </a:rPr>
              <a:t>Siwei</a:t>
            </a:r>
            <a:r>
              <a:rPr lang="en-US" sz="1400" dirty="0" smtClean="0">
                <a:latin typeface="Times New Roman" panose="02020603050405020304" pitchFamily="18" charset="0"/>
                <a:cs typeface="Times New Roman" panose="02020603050405020304" pitchFamily="18" charset="0"/>
              </a:rPr>
              <a:t> </a:t>
            </a:r>
            <a:r>
              <a:rPr lang="en-US" sz="1400" dirty="0" err="1" smtClean="0">
                <a:latin typeface="Times New Roman" panose="02020603050405020304" pitchFamily="18" charset="0"/>
                <a:cs typeface="Times New Roman" panose="02020603050405020304" pitchFamily="18" charset="0"/>
              </a:rPr>
              <a:t>Lyu</a:t>
            </a:r>
            <a:r>
              <a:rPr lang="en-US" sz="1400" dirty="0" smtClean="0">
                <a:latin typeface="Times New Roman" panose="02020603050405020304" pitchFamily="18" charset="0"/>
                <a:cs typeface="Times New Roman" panose="02020603050405020304" pitchFamily="18" charset="0"/>
              </a:rPr>
              <a:t> </a:t>
            </a:r>
          </a:p>
          <a:p>
            <a:pPr marL="0" indent="0">
              <a:lnSpc>
                <a:spcPct val="115000"/>
              </a:lnSpc>
              <a:spcBef>
                <a:spcPts val="0"/>
              </a:spcBef>
              <a:buSzPts val="1100"/>
              <a:buNone/>
            </a:pPr>
            <a:r>
              <a:rPr lang="en-US" sz="1400" b="1" dirty="0" smtClean="0">
                <a:latin typeface="Times New Roman" panose="02020603050405020304" pitchFamily="18" charset="0"/>
                <a:cs typeface="Times New Roman" panose="02020603050405020304" pitchFamily="18" charset="0"/>
              </a:rPr>
              <a:t>Publisher: </a:t>
            </a:r>
            <a:r>
              <a:rPr lang="en-US" sz="1400" dirty="0" smtClean="0">
                <a:latin typeface="Times New Roman" panose="02020603050405020304" pitchFamily="18" charset="0"/>
                <a:cs typeface="Times New Roman" panose="02020603050405020304" pitchFamily="18" charset="0"/>
              </a:rPr>
              <a:t>IEEE Conference (</a:t>
            </a:r>
            <a:r>
              <a:rPr lang="en-US" sz="1200" dirty="0">
                <a:latin typeface="Times New Roman" panose="02020603050405020304" pitchFamily="18" charset="0"/>
                <a:cs typeface="Times New Roman" panose="02020603050405020304" pitchFamily="18" charset="0"/>
              </a:rPr>
              <a:t>Computer Vision and Pattern </a:t>
            </a:r>
            <a:r>
              <a:rPr lang="en-US" sz="1200" dirty="0" smtClean="0">
                <a:latin typeface="Times New Roman" panose="02020603050405020304" pitchFamily="18" charset="0"/>
                <a:cs typeface="Times New Roman" panose="02020603050405020304" pitchFamily="18" charset="0"/>
              </a:rPr>
              <a:t>Recognition)</a:t>
            </a:r>
          </a:p>
          <a:p>
            <a:pPr marL="0" indent="0">
              <a:lnSpc>
                <a:spcPct val="80000"/>
              </a:lnSpc>
              <a:spcBef>
                <a:spcPts val="0"/>
              </a:spcBef>
              <a:buSzPts val="28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Publishing Year: </a:t>
            </a:r>
            <a:r>
              <a:rPr lang="en-US" sz="1400" dirty="0" smtClean="0">
                <a:latin typeface="Times New Roman" panose="02020603050405020304" pitchFamily="18" charset="0"/>
                <a:cs typeface="Times New Roman" panose="02020603050405020304" pitchFamily="18" charset="0"/>
              </a:rPr>
              <a:t>Nov-2018</a:t>
            </a:r>
          </a:p>
          <a:p>
            <a:pPr marL="152400" indent="0">
              <a:buSzPts val="1200"/>
              <a:buFont typeface="Arial" panose="020B0604020202020204" pitchFamily="34" charset="0"/>
              <a:buNone/>
            </a:pPr>
            <a:endParaRPr lang="en-US" sz="1400" dirty="0" smtClean="0">
              <a:latin typeface="Times New Roman" panose="02020603050405020304" pitchFamily="18" charset="0"/>
              <a:ea typeface="Times New Roman"/>
              <a:cs typeface="Times New Roman" panose="02020603050405020304" pitchFamily="18" charset="0"/>
              <a:sym typeface="Times New Roman"/>
            </a:endParaRPr>
          </a:p>
          <a:p>
            <a:pPr marL="323850" indent="-171450">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Novelty of Paper:</a:t>
            </a:r>
          </a:p>
          <a:p>
            <a:pPr marL="781050" lvl="1" indent="-171450">
              <a:buSzPct val="101000"/>
            </a:pPr>
            <a:r>
              <a:rPr lang="en-US" sz="1200" dirty="0" smtClean="0">
                <a:latin typeface="Times New Roman" panose="02020603050405020304" pitchFamily="18" charset="0"/>
                <a:cs typeface="Times New Roman" panose="02020603050405020304" pitchFamily="18" charset="0"/>
              </a:rPr>
              <a:t>This paper is based on the fact that DeepFake algorithm can only generate images of </a:t>
            </a:r>
            <a:r>
              <a:rPr lang="en-US" sz="1200" dirty="0" smtClean="0">
                <a:solidFill>
                  <a:srgbClr val="FF0000"/>
                </a:solidFill>
                <a:latin typeface="Times New Roman" panose="02020603050405020304" pitchFamily="18" charset="0"/>
                <a:cs typeface="Times New Roman" panose="02020603050405020304" pitchFamily="18" charset="0"/>
              </a:rPr>
              <a:t>limited resolutions</a:t>
            </a:r>
            <a:r>
              <a:rPr lang="en-US" sz="1200" dirty="0" smtClean="0">
                <a:latin typeface="Times New Roman" panose="02020603050405020304" pitchFamily="18" charset="0"/>
                <a:cs typeface="Times New Roman" panose="02020603050405020304" pitchFamily="18" charset="0"/>
              </a:rPr>
              <a:t>, which need to be further warped to match the original faces in the source video. Such transforms leave </a:t>
            </a:r>
            <a:r>
              <a:rPr lang="en-US" sz="1200" dirty="0" smtClean="0">
                <a:solidFill>
                  <a:srgbClr val="FF0000"/>
                </a:solidFill>
                <a:latin typeface="Times New Roman" panose="02020603050405020304" pitchFamily="18" charset="0"/>
                <a:cs typeface="Times New Roman" panose="02020603050405020304" pitchFamily="18" charset="0"/>
              </a:rPr>
              <a:t>distinctive artifacts </a:t>
            </a:r>
            <a:r>
              <a:rPr lang="en-US" sz="1200" dirty="0" smtClean="0">
                <a:latin typeface="Times New Roman" panose="02020603050405020304" pitchFamily="18" charset="0"/>
                <a:cs typeface="Times New Roman" panose="02020603050405020304" pitchFamily="18" charset="0"/>
              </a:rPr>
              <a:t>in the resulting DeepFake video</a:t>
            </a:r>
          </a:p>
          <a:p>
            <a:pPr marL="323850" indent="-171450">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Methodology:</a:t>
            </a:r>
          </a:p>
          <a:p>
            <a:pPr marL="781050" lvl="1" indent="-171450">
              <a:spcBef>
                <a:spcPts val="0"/>
              </a:spcBef>
              <a:buSzPct val="101000"/>
            </a:pPr>
            <a:r>
              <a:rPr lang="en-US" sz="1200" dirty="0" smtClean="0">
                <a:latin typeface="Times New Roman" panose="02020603050405020304" pitchFamily="18" charset="0"/>
                <a:ea typeface="Times New Roman"/>
                <a:cs typeface="Times New Roman" panose="02020603050405020304" pitchFamily="18" charset="0"/>
                <a:sym typeface="Times New Roman"/>
              </a:rPr>
              <a:t>DeepFake algorithm which leaves such distinctive artifact they can be effectively captured by convolutional neural networks (</a:t>
            </a:r>
            <a:r>
              <a:rPr lang="en-US" sz="1200" dirty="0" smtClean="0">
                <a:solidFill>
                  <a:srgbClr val="FF0000"/>
                </a:solidFill>
                <a:latin typeface="Times New Roman" panose="02020603050405020304" pitchFamily="18" charset="0"/>
                <a:ea typeface="Times New Roman"/>
                <a:cs typeface="Times New Roman" panose="02020603050405020304" pitchFamily="18" charset="0"/>
                <a:sym typeface="Times New Roman"/>
              </a:rPr>
              <a:t>CNNs</a:t>
            </a:r>
            <a:r>
              <a:rPr lang="en-US" sz="1200" dirty="0" smtClean="0">
                <a:latin typeface="Times New Roman" panose="02020603050405020304" pitchFamily="18" charset="0"/>
                <a:ea typeface="Times New Roman"/>
                <a:cs typeface="Times New Roman" panose="02020603050405020304" pitchFamily="18" charset="0"/>
                <a:sym typeface="Times New Roman"/>
              </a:rPr>
              <a:t>).</a:t>
            </a:r>
          </a:p>
          <a:p>
            <a:pPr marL="781050" lvl="1" indent="-171450">
              <a:spcBef>
                <a:spcPts val="0"/>
              </a:spcBef>
              <a:buSzPct val="101000"/>
            </a:pPr>
            <a:r>
              <a:rPr lang="en-US" sz="1200" dirty="0" smtClean="0">
                <a:latin typeface="Times New Roman" panose="02020603050405020304" pitchFamily="18" charset="0"/>
                <a:ea typeface="Times New Roman"/>
                <a:cs typeface="Times New Roman" panose="02020603050405020304" pitchFamily="18" charset="0"/>
                <a:sym typeface="Times New Roman"/>
              </a:rPr>
              <a:t>No training data needed as by positive videos we can create negative videos by image processing </a:t>
            </a:r>
            <a:r>
              <a:rPr lang="en-US" sz="1200" dirty="0" smtClean="0">
                <a:solidFill>
                  <a:srgbClr val="FF0000"/>
                </a:solidFill>
                <a:latin typeface="Times New Roman" panose="02020603050405020304" pitchFamily="18" charset="0"/>
                <a:ea typeface="Times New Roman"/>
                <a:cs typeface="Times New Roman" panose="02020603050405020304" pitchFamily="18" charset="0"/>
                <a:sym typeface="Times New Roman"/>
              </a:rPr>
              <a:t>(</a:t>
            </a:r>
            <a:r>
              <a:rPr lang="en-US" sz="1200" dirty="0" err="1" smtClean="0">
                <a:solidFill>
                  <a:srgbClr val="FF0000"/>
                </a:solidFill>
                <a:latin typeface="Times New Roman" panose="02020603050405020304" pitchFamily="18" charset="0"/>
                <a:ea typeface="Times New Roman"/>
                <a:cs typeface="Times New Roman" panose="02020603050405020304" pitchFamily="18" charset="0"/>
                <a:sym typeface="Times New Roman"/>
              </a:rPr>
              <a:t>gaussion</a:t>
            </a:r>
            <a:r>
              <a:rPr lang="en-US" sz="1200" dirty="0" smtClean="0">
                <a:solidFill>
                  <a:srgbClr val="FF0000"/>
                </a:solidFill>
                <a:latin typeface="Times New Roman" panose="02020603050405020304" pitchFamily="18" charset="0"/>
                <a:ea typeface="Times New Roman"/>
                <a:cs typeface="Times New Roman" panose="02020603050405020304" pitchFamily="18" charset="0"/>
                <a:sym typeface="Times New Roman"/>
              </a:rPr>
              <a:t> blur)  </a:t>
            </a:r>
            <a:r>
              <a:rPr lang="en-US" sz="1200" dirty="0" smtClean="0">
                <a:latin typeface="Times New Roman" panose="02020603050405020304" pitchFamily="18" charset="0"/>
                <a:ea typeface="Times New Roman"/>
                <a:cs typeface="Times New Roman" panose="02020603050405020304" pitchFamily="18" charset="0"/>
                <a:sym typeface="Times New Roman"/>
              </a:rPr>
              <a:t>this data is further used to train CNN model VGG16, ResNet50, ResNet101, ResNet152</a:t>
            </a:r>
          </a:p>
          <a:p>
            <a:pPr marL="609600" lvl="1" indent="0">
              <a:spcBef>
                <a:spcPts val="0"/>
              </a:spcBef>
              <a:buSzPct val="101000"/>
              <a:buFont typeface="Arial" panose="020B0604020202020204" pitchFamily="34" charset="0"/>
              <a:buNone/>
            </a:pPr>
            <a:endParaRPr lang="en-US" sz="1200" dirty="0" smtClean="0">
              <a:latin typeface="Times New Roman" panose="02020603050405020304" pitchFamily="18" charset="0"/>
              <a:ea typeface="Times New Roman"/>
              <a:cs typeface="Times New Roman" panose="02020603050405020304" pitchFamily="18" charset="0"/>
              <a:sym typeface="Times New Roman"/>
            </a:endParaRPr>
          </a:p>
          <a:p>
            <a:pPr marL="323850" indent="-171450">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Dataset:</a:t>
            </a:r>
          </a:p>
          <a:p>
            <a:pPr marL="781050" lvl="1" indent="-171450">
              <a:spcBef>
                <a:spcPts val="0"/>
              </a:spcBef>
              <a:buSzPct val="101000"/>
            </a:pPr>
            <a:r>
              <a:rPr lang="en-US" sz="1200" dirty="0" smtClean="0">
                <a:latin typeface="Times New Roman" panose="02020603050405020304" pitchFamily="18" charset="0"/>
                <a:ea typeface="Times New Roman"/>
                <a:cs typeface="Times New Roman" panose="02020603050405020304" pitchFamily="18" charset="0"/>
                <a:sym typeface="Times New Roman"/>
              </a:rPr>
              <a:t>UADFV</a:t>
            </a:r>
          </a:p>
          <a:p>
            <a:pPr marL="609600" lvl="1" indent="0">
              <a:spcBef>
                <a:spcPts val="0"/>
              </a:spcBef>
              <a:buSzPct val="101000"/>
              <a:buFont typeface="Arial" panose="020B0604020202020204" pitchFamily="34" charset="0"/>
              <a:buNone/>
            </a:pPr>
            <a:endParaRPr lang="en-US" sz="1200" dirty="0" smtClean="0">
              <a:latin typeface="Times New Roman" panose="02020603050405020304" pitchFamily="18" charset="0"/>
              <a:ea typeface="Times New Roman"/>
              <a:cs typeface="Times New Roman" panose="02020603050405020304" pitchFamily="18" charset="0"/>
              <a:sym typeface="Times New Roman"/>
            </a:endParaRPr>
          </a:p>
          <a:p>
            <a:pPr marL="323850" indent="-171450">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Results:</a:t>
            </a:r>
          </a:p>
          <a:p>
            <a:pPr marL="781050" lvl="1" indent="-171450">
              <a:spcBef>
                <a:spcPts val="0"/>
              </a:spcBef>
              <a:buSzPct val="101000"/>
            </a:pPr>
            <a:r>
              <a:rPr lang="en-US" sz="1200" dirty="0" smtClean="0">
                <a:solidFill>
                  <a:srgbClr val="FF0000"/>
                </a:solidFill>
                <a:latin typeface="Times New Roman" panose="02020603050405020304" pitchFamily="18" charset="0"/>
                <a:ea typeface="Times New Roman"/>
                <a:cs typeface="Times New Roman" panose="02020603050405020304" pitchFamily="18" charset="0"/>
                <a:sym typeface="Times New Roman"/>
              </a:rPr>
              <a:t>Ressnet50</a:t>
            </a:r>
            <a:r>
              <a:rPr lang="en-US" sz="1200" dirty="0" smtClean="0">
                <a:latin typeface="Times New Roman" panose="02020603050405020304" pitchFamily="18" charset="0"/>
                <a:ea typeface="Times New Roman"/>
                <a:cs typeface="Times New Roman" panose="02020603050405020304" pitchFamily="18" charset="0"/>
                <a:sym typeface="Times New Roman"/>
              </a:rPr>
              <a:t> outperforms all other trained CNN its accuracy is 97.4%</a:t>
            </a:r>
          </a:p>
          <a:p>
            <a:pPr marL="609600" lvl="1" indent="0">
              <a:spcBef>
                <a:spcPts val="0"/>
              </a:spcBef>
              <a:buSzPct val="101000"/>
              <a:buFont typeface="Arial" panose="020B0604020202020204" pitchFamily="34" charset="0"/>
              <a:buNone/>
            </a:pPr>
            <a:endParaRPr lang="en-US" sz="1200" dirty="0" smtClean="0">
              <a:latin typeface="Times New Roman" panose="02020603050405020304" pitchFamily="18" charset="0"/>
              <a:ea typeface="Times New Roman"/>
              <a:cs typeface="Times New Roman" panose="02020603050405020304" pitchFamily="18" charset="0"/>
              <a:sym typeface="Times New Roman"/>
            </a:endParaRPr>
          </a:p>
          <a:p>
            <a:pPr marL="323850" indent="-171450">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Gaps:</a:t>
            </a:r>
          </a:p>
          <a:p>
            <a:pPr marL="781050" lvl="1" indent="-171450">
              <a:spcBef>
                <a:spcPts val="0"/>
              </a:spcBef>
              <a:buSzPct val="101000"/>
            </a:pPr>
            <a:r>
              <a:rPr lang="en-US" sz="1200" dirty="0" smtClean="0">
                <a:latin typeface="Times New Roman" panose="02020603050405020304" pitchFamily="18" charset="0"/>
                <a:ea typeface="Times New Roman"/>
                <a:cs typeface="Times New Roman" panose="02020603050405020304" pitchFamily="18" charset="0"/>
                <a:sym typeface="Times New Roman"/>
              </a:rPr>
              <a:t>As proposed method generate its own fake videos this could affect the accuracy when applied on actual fake videos generated by the DeepFake algorithms.</a:t>
            </a:r>
          </a:p>
          <a:p>
            <a:pPr marL="781050" lvl="1" indent="-171450">
              <a:spcBef>
                <a:spcPts val="0"/>
              </a:spcBef>
              <a:buSzPct val="101000"/>
            </a:pPr>
            <a:r>
              <a:rPr lang="en-US" sz="1200" dirty="0" smtClean="0">
                <a:latin typeface="Times New Roman" panose="02020603050405020304" pitchFamily="18" charset="0"/>
                <a:ea typeface="Times New Roman"/>
                <a:cs typeface="Times New Roman" panose="02020603050405020304" pitchFamily="18" charset="0"/>
                <a:sym typeface="Times New Roman"/>
              </a:rPr>
              <a:t>Instead of using given dataset we can use actual </a:t>
            </a:r>
            <a:r>
              <a:rPr lang="en-US" sz="1200" dirty="0" err="1" smtClean="0">
                <a:latin typeface="Times New Roman" panose="02020603050405020304" pitchFamily="18" charset="0"/>
                <a:ea typeface="Times New Roman"/>
                <a:cs typeface="Times New Roman" panose="02020603050405020304" pitchFamily="18" charset="0"/>
                <a:sym typeface="Times New Roman"/>
              </a:rPr>
              <a:t>deepfake</a:t>
            </a:r>
            <a:r>
              <a:rPr lang="en-US" sz="1200" dirty="0" smtClean="0">
                <a:latin typeface="Times New Roman" panose="02020603050405020304" pitchFamily="18" charset="0"/>
                <a:ea typeface="Times New Roman"/>
                <a:cs typeface="Times New Roman" panose="02020603050405020304" pitchFamily="18" charset="0"/>
                <a:sym typeface="Times New Roman"/>
              </a:rPr>
              <a:t> dataset to train CNN. </a:t>
            </a:r>
          </a:p>
          <a:p>
            <a:pPr marL="323850" indent="-171450">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Link:</a:t>
            </a:r>
          </a:p>
          <a:p>
            <a:pPr marL="781050" lvl="1" indent="-171450">
              <a:spcBef>
                <a:spcPts val="0"/>
              </a:spcBef>
              <a:buSzPct val="101000"/>
            </a:pPr>
            <a:r>
              <a:rPr lang="en-US" sz="1200" dirty="0">
                <a:latin typeface="Times New Roman" panose="02020603050405020304" pitchFamily="18" charset="0"/>
                <a:cs typeface="Times New Roman" panose="02020603050405020304" pitchFamily="18" charset="0"/>
                <a:hlinkClick r:id="rId2"/>
              </a:rPr>
              <a:t>https://arxiv.org/abs/1811.00656</a:t>
            </a:r>
            <a:endParaRPr lang="en-US" sz="1200" dirty="0" smtClean="0">
              <a:latin typeface="Times New Roman" panose="02020603050405020304" pitchFamily="18" charset="0"/>
              <a:ea typeface="Times New Roman"/>
              <a:cs typeface="Times New Roman" panose="02020603050405020304" pitchFamily="18" charset="0"/>
              <a:sym typeface="Times New Roman"/>
            </a:endParaRPr>
          </a:p>
        </p:txBody>
      </p:sp>
    </p:spTree>
    <p:extLst>
      <p:ext uri="{BB962C8B-B14F-4D97-AF65-F5344CB8AC3E}">
        <p14:creationId xmlns:p14="http://schemas.microsoft.com/office/powerpoint/2010/main" val="4324718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87;g9206d2b6f6_0_5"/>
          <p:cNvSpPr txBox="1">
            <a:spLocks/>
          </p:cNvSpPr>
          <p:nvPr/>
        </p:nvSpPr>
        <p:spPr>
          <a:xfrm>
            <a:off x="649224" y="512064"/>
            <a:ext cx="10515600" cy="5844286"/>
          </a:xfrm>
          <a:prstGeom prst="rect">
            <a:avLst/>
          </a:prstGeom>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5000"/>
              </a:lnSpc>
              <a:spcBef>
                <a:spcPts val="0"/>
              </a:spcBef>
              <a:buSzPts val="1100"/>
              <a:buNone/>
            </a:pPr>
            <a:r>
              <a:rPr lang="en-US" sz="1400" b="1" dirty="0" smtClean="0">
                <a:latin typeface="Times New Roman" panose="02020603050405020304" pitchFamily="18" charset="0"/>
                <a:ea typeface="Times New Roman"/>
                <a:cs typeface="Times New Roman" panose="02020603050405020304" pitchFamily="18" charset="0"/>
                <a:sym typeface="Times New Roman"/>
              </a:rPr>
              <a:t>15. </a:t>
            </a:r>
            <a:r>
              <a:rPr lang="en-US" sz="1400" b="1" dirty="0" err="1" smtClean="0">
                <a:latin typeface="Times New Roman" panose="02020603050405020304" pitchFamily="18" charset="0"/>
                <a:cs typeface="Times New Roman" panose="02020603050405020304" pitchFamily="18" charset="0"/>
              </a:rPr>
              <a:t>EfficientNet</a:t>
            </a:r>
            <a:r>
              <a:rPr lang="en-US" sz="1400" b="1" dirty="0">
                <a:latin typeface="Times New Roman" panose="02020603050405020304" pitchFamily="18" charset="0"/>
                <a:cs typeface="Times New Roman" panose="02020603050405020304" pitchFamily="18" charset="0"/>
              </a:rPr>
              <a:t>: Rethinking Model Scaling for Convolutional Neural </a:t>
            </a:r>
            <a:r>
              <a:rPr lang="en-US" sz="1400" b="1" dirty="0" smtClean="0">
                <a:latin typeface="Times New Roman" panose="02020603050405020304" pitchFamily="18" charset="0"/>
                <a:cs typeface="Times New Roman" panose="02020603050405020304" pitchFamily="18" charset="0"/>
              </a:rPr>
              <a:t>Networks</a:t>
            </a:r>
          </a:p>
          <a:p>
            <a:pPr marL="0" indent="0">
              <a:lnSpc>
                <a:spcPct val="115000"/>
              </a:lnSpc>
              <a:spcBef>
                <a:spcPts val="0"/>
              </a:spcBef>
              <a:buSzPts val="1100"/>
              <a:buNone/>
            </a:pPr>
            <a:endParaRPr lang="en-US" sz="1400" b="1" dirty="0" smtClean="0">
              <a:latin typeface="Times New Roman" panose="02020603050405020304" pitchFamily="18" charset="0"/>
              <a:cs typeface="Times New Roman" panose="02020603050405020304" pitchFamily="18" charset="0"/>
            </a:endParaRPr>
          </a:p>
          <a:p>
            <a:pPr marL="0" indent="0">
              <a:lnSpc>
                <a:spcPct val="100000"/>
              </a:lnSpc>
              <a:spcBef>
                <a:spcPts val="0"/>
              </a:spcBef>
              <a:buSzPts val="1100"/>
              <a:buNone/>
            </a:pPr>
            <a:r>
              <a:rPr lang="en-US" sz="1400" b="1" dirty="0" smtClean="0">
                <a:latin typeface="Times New Roman" panose="02020603050405020304" pitchFamily="18" charset="0"/>
                <a:cs typeface="Times New Roman" panose="02020603050405020304" pitchFamily="18" charset="0"/>
              </a:rPr>
              <a:t>Authors: </a:t>
            </a:r>
            <a:r>
              <a:rPr lang="es-ES" sz="1200" dirty="0" err="1"/>
              <a:t>Mingxing</a:t>
            </a:r>
            <a:r>
              <a:rPr lang="es-ES" sz="1200" dirty="0"/>
              <a:t> </a:t>
            </a:r>
            <a:r>
              <a:rPr lang="es-ES" sz="1200" dirty="0" smtClean="0"/>
              <a:t>Tan, </a:t>
            </a:r>
            <a:r>
              <a:rPr lang="es-ES" sz="1200" dirty="0" err="1"/>
              <a:t>Quoc</a:t>
            </a:r>
            <a:r>
              <a:rPr lang="es-ES" sz="1200" dirty="0"/>
              <a:t> V. </a:t>
            </a:r>
            <a:r>
              <a:rPr lang="es-ES" sz="1200" dirty="0" smtClean="0"/>
              <a:t>Le</a:t>
            </a:r>
            <a:r>
              <a:rPr lang="en-US" sz="1400" dirty="0" smtClean="0">
                <a:latin typeface="Times New Roman" panose="02020603050405020304" pitchFamily="18" charset="0"/>
                <a:cs typeface="Times New Roman" panose="02020603050405020304" pitchFamily="18" charset="0"/>
              </a:rPr>
              <a:t> </a:t>
            </a:r>
          </a:p>
          <a:p>
            <a:pPr marL="0" indent="0">
              <a:lnSpc>
                <a:spcPct val="100000"/>
              </a:lnSpc>
              <a:spcBef>
                <a:spcPts val="0"/>
              </a:spcBef>
              <a:buSzPts val="1100"/>
              <a:buNone/>
            </a:pPr>
            <a:r>
              <a:rPr lang="en-US" sz="1400" b="1" dirty="0" smtClean="0">
                <a:latin typeface="Times New Roman" panose="02020603050405020304" pitchFamily="18" charset="0"/>
                <a:cs typeface="Times New Roman" panose="02020603050405020304" pitchFamily="18" charset="0"/>
              </a:rPr>
              <a:t>Publisher: </a:t>
            </a:r>
            <a:r>
              <a:rPr lang="en-US" sz="1400" dirty="0" smtClean="0">
                <a:latin typeface="Times New Roman" panose="02020603050405020304" pitchFamily="18" charset="0"/>
                <a:cs typeface="Times New Roman" panose="02020603050405020304" pitchFamily="18" charset="0"/>
              </a:rPr>
              <a:t>Cornell University (Computer Science, </a:t>
            </a:r>
            <a:r>
              <a:rPr lang="en-US" sz="1400" dirty="0">
                <a:latin typeface="Times New Roman" panose="02020603050405020304" pitchFamily="18" charset="0"/>
                <a:cs typeface="Times New Roman" panose="02020603050405020304" pitchFamily="18" charset="0"/>
              </a:rPr>
              <a:t>M</a:t>
            </a:r>
            <a:r>
              <a:rPr lang="en-US" sz="1400" dirty="0" smtClean="0">
                <a:latin typeface="Times New Roman" panose="02020603050405020304" pitchFamily="18" charset="0"/>
                <a:cs typeface="Times New Roman" panose="02020603050405020304" pitchFamily="18" charset="0"/>
              </a:rPr>
              <a:t>achine Learning)</a:t>
            </a:r>
          </a:p>
          <a:p>
            <a:pPr marL="0" indent="0">
              <a:lnSpc>
                <a:spcPct val="100000"/>
              </a:lnSpc>
              <a:spcBef>
                <a:spcPts val="0"/>
              </a:spcBef>
              <a:buSzPts val="2800"/>
              <a:buFont typeface="Arial" panose="020B0604020202020204" pitchFamily="34" charset="0"/>
              <a:buNone/>
            </a:pPr>
            <a:r>
              <a:rPr lang="en-US" sz="1400" b="1" dirty="0" smtClean="0">
                <a:latin typeface="Times New Roman" panose="02020603050405020304" pitchFamily="18" charset="0"/>
                <a:cs typeface="Times New Roman" panose="02020603050405020304" pitchFamily="18" charset="0"/>
              </a:rPr>
              <a:t>Publishing Year: </a:t>
            </a:r>
            <a:r>
              <a:rPr lang="en-US" sz="1400" dirty="0" smtClean="0">
                <a:latin typeface="Times New Roman" panose="02020603050405020304" pitchFamily="18" charset="0"/>
                <a:cs typeface="Times New Roman" panose="02020603050405020304" pitchFamily="18" charset="0"/>
              </a:rPr>
              <a:t>May-2019</a:t>
            </a:r>
          </a:p>
          <a:p>
            <a:pPr marL="0" indent="0">
              <a:lnSpc>
                <a:spcPct val="115000"/>
              </a:lnSpc>
              <a:spcBef>
                <a:spcPts val="0"/>
              </a:spcBef>
              <a:buSzPts val="1100"/>
              <a:buFont typeface="Arial" panose="020B0604020202020204" pitchFamily="34" charset="0"/>
              <a:buNone/>
            </a:pPr>
            <a:endParaRPr lang="en-US" sz="1400" dirty="0" smtClean="0">
              <a:latin typeface="Times New Roman" panose="02020603050405020304" pitchFamily="18" charset="0"/>
              <a:ea typeface="Times New Roman"/>
              <a:cs typeface="Times New Roman" panose="02020603050405020304" pitchFamily="18" charset="0"/>
              <a:sym typeface="Times New Roman"/>
            </a:endParaRPr>
          </a:p>
          <a:p>
            <a:pPr marL="171450" indent="-171450">
              <a:lnSpc>
                <a:spcPct val="115000"/>
              </a:lnSpc>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Novelty of Paper:</a:t>
            </a:r>
          </a:p>
          <a:p>
            <a:pPr marL="628650" lvl="1" indent="-171450">
              <a:lnSpc>
                <a:spcPct val="115000"/>
              </a:lnSpc>
              <a:spcBef>
                <a:spcPts val="0"/>
              </a:spcBef>
              <a:buSzPct val="101000"/>
            </a:pPr>
            <a:r>
              <a:rPr lang="en-US" sz="1200" dirty="0" smtClean="0">
                <a:latin typeface="Times New Roman" panose="02020603050405020304" pitchFamily="18" charset="0"/>
                <a:cs typeface="Times New Roman" panose="02020603050405020304" pitchFamily="18" charset="0"/>
              </a:rPr>
              <a:t>This paper</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propose </a:t>
            </a:r>
            <a:r>
              <a:rPr lang="en-US" sz="1200" dirty="0">
                <a:latin typeface="Times New Roman" panose="02020603050405020304" pitchFamily="18" charset="0"/>
                <a:cs typeface="Times New Roman" panose="02020603050405020304" pitchFamily="18" charset="0"/>
              </a:rPr>
              <a:t>that carefully balancing network depth, width, and resolution can lead to better </a:t>
            </a:r>
            <a:r>
              <a:rPr lang="en-US" sz="1200" dirty="0" smtClean="0">
                <a:latin typeface="Times New Roman" panose="02020603050405020304" pitchFamily="18" charset="0"/>
                <a:cs typeface="Times New Roman" panose="02020603050405020304" pitchFamily="18" charset="0"/>
              </a:rPr>
              <a:t>performance.</a:t>
            </a:r>
          </a:p>
          <a:p>
            <a:pPr marL="628650" lvl="1" indent="-171450">
              <a:lnSpc>
                <a:spcPct val="115000"/>
              </a:lnSpc>
              <a:spcBef>
                <a:spcPts val="0"/>
              </a:spcBef>
              <a:buSzPct val="101000"/>
            </a:pPr>
            <a:r>
              <a:rPr lang="en-US" sz="1200" dirty="0">
                <a:latin typeface="Times New Roman" panose="02020603050405020304" pitchFamily="18" charset="0"/>
                <a:cs typeface="Times New Roman" panose="02020603050405020304" pitchFamily="18" charset="0"/>
              </a:rPr>
              <a:t>Based on this </a:t>
            </a:r>
            <a:r>
              <a:rPr lang="en-US" sz="1200" dirty="0" smtClean="0">
                <a:latin typeface="Times New Roman" panose="02020603050405020304" pitchFamily="18" charset="0"/>
                <a:cs typeface="Times New Roman" panose="02020603050405020304" pitchFamily="18" charset="0"/>
              </a:rPr>
              <a:t>fact, this paper proposes </a:t>
            </a:r>
            <a:r>
              <a:rPr lang="en-US" sz="1200" dirty="0">
                <a:latin typeface="Times New Roman" panose="02020603050405020304" pitchFamily="18" charset="0"/>
                <a:cs typeface="Times New Roman" panose="02020603050405020304" pitchFamily="18" charset="0"/>
              </a:rPr>
              <a:t>a new scaling method that uniformly scales all dimensions of depth/width/resolution using a simple yet highly effective </a:t>
            </a:r>
            <a:r>
              <a:rPr lang="en-US" sz="1200" dirty="0" smtClean="0">
                <a:latin typeface="Times New Roman" panose="02020603050405020304" pitchFamily="18" charset="0"/>
                <a:cs typeface="Times New Roman" panose="02020603050405020304" pitchFamily="18" charset="0"/>
              </a:rPr>
              <a:t>‘</a:t>
            </a:r>
            <a:r>
              <a:rPr lang="en-US" sz="1200" dirty="0" smtClean="0">
                <a:solidFill>
                  <a:srgbClr val="FF0000"/>
                </a:solidFill>
                <a:latin typeface="Times New Roman" panose="02020603050405020304" pitchFamily="18" charset="0"/>
                <a:cs typeface="Times New Roman" panose="02020603050405020304" pitchFamily="18" charset="0"/>
              </a:rPr>
              <a:t>compound coefficient</a:t>
            </a:r>
            <a:r>
              <a:rPr lang="en-US" sz="1200" dirty="0" smtClean="0">
                <a:latin typeface="Times New Roman" panose="02020603050405020304" pitchFamily="18" charset="0"/>
                <a:cs typeface="Times New Roman" panose="02020603050405020304" pitchFamily="18" charset="0"/>
              </a:rPr>
              <a:t>’ .</a:t>
            </a:r>
          </a:p>
          <a:p>
            <a:pPr marL="628650" lvl="1" indent="-171450">
              <a:lnSpc>
                <a:spcPct val="115000"/>
              </a:lnSpc>
              <a:spcBef>
                <a:spcPts val="0"/>
              </a:spcBef>
              <a:buSzPct val="101000"/>
            </a:pPr>
            <a:endParaRPr lang="en-US" sz="1200" dirty="0" smtClean="0">
              <a:latin typeface="Times New Roman" panose="02020603050405020304" pitchFamily="18" charset="0"/>
              <a:cs typeface="Times New Roman" panose="02020603050405020304" pitchFamily="18" charset="0"/>
            </a:endParaRPr>
          </a:p>
          <a:p>
            <a:pPr marL="171450" indent="-171450">
              <a:lnSpc>
                <a:spcPct val="115000"/>
              </a:lnSpc>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Methodology:</a:t>
            </a:r>
          </a:p>
          <a:p>
            <a:pPr marL="628650" lvl="1" indent="-171450">
              <a:lnSpc>
                <a:spcPct val="115000"/>
              </a:lnSpc>
              <a:spcBef>
                <a:spcPts val="0"/>
              </a:spcBef>
              <a:buSzPct val="101000"/>
            </a:pPr>
            <a:r>
              <a:rPr lang="en-US" sz="1200" dirty="0" smtClean="0">
                <a:latin typeface="Times New Roman" panose="02020603050405020304" pitchFamily="18" charset="0"/>
                <a:ea typeface="Times New Roman"/>
                <a:cs typeface="Times New Roman" panose="02020603050405020304" pitchFamily="18" charset="0"/>
                <a:sym typeface="Times New Roman"/>
              </a:rPr>
              <a:t>Manly scaling up the convolution model involved </a:t>
            </a:r>
            <a:r>
              <a:rPr lang="en-US" sz="1200" dirty="0">
                <a:latin typeface="Times New Roman" panose="02020603050405020304" pitchFamily="18" charset="0"/>
                <a:cs typeface="Times New Roman" panose="02020603050405020304" pitchFamily="18" charset="0"/>
              </a:rPr>
              <a:t>to scale only one of the three dimensions – depth, width, and image size. Though it is possible to scale two or three dimensions arbitrarily, arbitrary scaling requires tedious manual </a:t>
            </a:r>
            <a:r>
              <a:rPr lang="en-US" sz="1200" dirty="0" smtClean="0">
                <a:latin typeface="Times New Roman" panose="02020603050405020304" pitchFamily="18" charset="0"/>
                <a:cs typeface="Times New Roman" panose="02020603050405020304" pitchFamily="18" charset="0"/>
              </a:rPr>
              <a:t>tuning </a:t>
            </a:r>
            <a:r>
              <a:rPr lang="en-US" sz="1200" dirty="0">
                <a:latin typeface="Times New Roman" panose="02020603050405020304" pitchFamily="18" charset="0"/>
                <a:cs typeface="Times New Roman" panose="02020603050405020304" pitchFamily="18" charset="0"/>
              </a:rPr>
              <a:t>and still often yields sub-optimal accuracy and </a:t>
            </a:r>
            <a:r>
              <a:rPr lang="en-US" sz="1200" dirty="0" smtClean="0">
                <a:latin typeface="Times New Roman" panose="02020603050405020304" pitchFamily="18" charset="0"/>
                <a:cs typeface="Times New Roman" panose="02020603050405020304" pitchFamily="18" charset="0"/>
              </a:rPr>
              <a:t>efficiency.</a:t>
            </a:r>
          </a:p>
          <a:p>
            <a:pPr marL="628650" lvl="1" indent="-171450">
              <a:lnSpc>
                <a:spcPct val="115000"/>
              </a:lnSpc>
              <a:spcBef>
                <a:spcPts val="0"/>
              </a:spcBef>
              <a:buSzPct val="101000"/>
            </a:pPr>
            <a:r>
              <a:rPr lang="en-US" sz="1200" dirty="0" smtClean="0">
                <a:latin typeface="Times New Roman" panose="02020603050405020304" pitchFamily="18" charset="0"/>
                <a:ea typeface="Times New Roman"/>
                <a:cs typeface="Times New Roman" panose="02020603050405020304" pitchFamily="18" charset="0"/>
                <a:sym typeface="Times New Roman"/>
              </a:rPr>
              <a:t>This paper proposed </a:t>
            </a:r>
            <a:r>
              <a:rPr lang="en-US" sz="1200" dirty="0" smtClean="0">
                <a:solidFill>
                  <a:srgbClr val="FF0000"/>
                </a:solidFill>
                <a:latin typeface="Times New Roman" panose="02020603050405020304" pitchFamily="18" charset="0"/>
                <a:ea typeface="Times New Roman"/>
                <a:cs typeface="Times New Roman" panose="02020603050405020304" pitchFamily="18" charset="0"/>
                <a:sym typeface="Times New Roman"/>
              </a:rPr>
              <a:t>the compound scaling method </a:t>
            </a:r>
            <a:r>
              <a:rPr lang="en-US" sz="1200" dirty="0" smtClean="0">
                <a:latin typeface="Times New Roman" panose="02020603050405020304" pitchFamily="18" charset="0"/>
                <a:ea typeface="Times New Roman"/>
                <a:cs typeface="Times New Roman" panose="02020603050405020304" pitchFamily="18" charset="0"/>
                <a:sym typeface="Times New Roman"/>
              </a:rPr>
              <a:t>which </a:t>
            </a:r>
            <a:r>
              <a:rPr lang="en-US" sz="1200" dirty="0">
                <a:latin typeface="Times New Roman" panose="02020603050405020304" pitchFamily="18" charset="0"/>
                <a:cs typeface="Times New Roman" panose="02020603050405020304" pitchFamily="18" charset="0"/>
              </a:rPr>
              <a:t>uniformly scales network width, </a:t>
            </a:r>
            <a:r>
              <a:rPr lang="en-US" sz="1200" dirty="0" smtClean="0">
                <a:latin typeface="Times New Roman" panose="02020603050405020304" pitchFamily="18" charset="0"/>
                <a:cs typeface="Times New Roman" panose="02020603050405020304" pitchFamily="18" charset="0"/>
              </a:rPr>
              <a:t>depth a</a:t>
            </a:r>
            <a:r>
              <a:rPr lang="en-US" sz="1400" dirty="0" smtClean="0">
                <a:latin typeface="Times New Roman" panose="02020603050405020304" pitchFamily="18" charset="0"/>
                <a:cs typeface="Times New Roman" panose="02020603050405020304" pitchFamily="18" charset="0"/>
              </a:rPr>
              <a:t>nd </a:t>
            </a:r>
            <a:r>
              <a:rPr lang="en-US" sz="1200" dirty="0">
                <a:latin typeface="Times New Roman" panose="02020603050405020304" pitchFamily="18" charset="0"/>
                <a:cs typeface="Times New Roman" panose="02020603050405020304" pitchFamily="18" charset="0"/>
              </a:rPr>
              <a:t>resolution with a set of fixed scaling </a:t>
            </a:r>
            <a:r>
              <a:rPr lang="en-US" sz="1200" dirty="0" smtClean="0">
                <a:latin typeface="Times New Roman" panose="02020603050405020304" pitchFamily="18" charset="0"/>
                <a:cs typeface="Times New Roman" panose="02020603050405020304" pitchFamily="18" charset="0"/>
              </a:rPr>
              <a:t>coefficients.</a:t>
            </a:r>
          </a:p>
          <a:p>
            <a:pPr marL="628650" lvl="1" indent="-171450">
              <a:lnSpc>
                <a:spcPct val="115000"/>
              </a:lnSpc>
              <a:spcBef>
                <a:spcPts val="0"/>
              </a:spcBef>
              <a:buSzPct val="101000"/>
            </a:pPr>
            <a:r>
              <a:rPr lang="en-US" sz="1200" dirty="0" smtClean="0">
                <a:latin typeface="Times New Roman" panose="02020603050405020304" pitchFamily="18" charset="0"/>
                <a:cs typeface="Times New Roman" panose="02020603050405020304" pitchFamily="18" charset="0"/>
              </a:rPr>
              <a:t>Using compound scaling method on </a:t>
            </a:r>
            <a:r>
              <a:rPr lang="en-US" sz="1200" dirty="0" err="1" smtClean="0">
                <a:latin typeface="Times New Roman" panose="02020603050405020304" pitchFamily="18" charset="0"/>
                <a:cs typeface="Times New Roman" panose="02020603050405020304" pitchFamily="18" charset="0"/>
              </a:rPr>
              <a:t>ResNet</a:t>
            </a:r>
            <a:r>
              <a:rPr lang="en-US" sz="1200" dirty="0" smtClean="0">
                <a:latin typeface="Times New Roman" panose="02020603050405020304" pitchFamily="18" charset="0"/>
                <a:cs typeface="Times New Roman" panose="02020603050405020304" pitchFamily="18" charset="0"/>
              </a:rPr>
              <a:t> and </a:t>
            </a:r>
            <a:r>
              <a:rPr lang="en-US" sz="1200" dirty="0" err="1" smtClean="0">
                <a:latin typeface="Times New Roman" panose="02020603050405020304" pitchFamily="18" charset="0"/>
                <a:cs typeface="Times New Roman" panose="02020603050405020304" pitchFamily="18" charset="0"/>
              </a:rPr>
              <a:t>MobileNets</a:t>
            </a:r>
            <a:r>
              <a:rPr lang="en-US" sz="1200" dirty="0" smtClean="0">
                <a:latin typeface="Times New Roman" panose="02020603050405020304" pitchFamily="18" charset="0"/>
                <a:cs typeface="Times New Roman" panose="02020603050405020304" pitchFamily="18" charset="0"/>
              </a:rPr>
              <a:t> to create a new model architecture called </a:t>
            </a:r>
            <a:r>
              <a:rPr lang="en-US" sz="1200" dirty="0" err="1" smtClean="0">
                <a:latin typeface="Times New Roman" panose="02020603050405020304" pitchFamily="18" charset="0"/>
                <a:cs typeface="Times New Roman" panose="02020603050405020304" pitchFamily="18" charset="0"/>
              </a:rPr>
              <a:t>EfficientNet</a:t>
            </a:r>
            <a:r>
              <a:rPr lang="en-US" sz="1200" dirty="0" smtClean="0">
                <a:latin typeface="Times New Roman" panose="02020603050405020304" pitchFamily="18" charset="0"/>
                <a:cs typeface="Times New Roman" panose="02020603050405020304" pitchFamily="18" charset="0"/>
              </a:rPr>
              <a:t>.</a:t>
            </a:r>
          </a:p>
          <a:p>
            <a:pPr marL="171450" indent="-171450">
              <a:lnSpc>
                <a:spcPct val="115000"/>
              </a:lnSpc>
              <a:spcBef>
                <a:spcPts val="0"/>
              </a:spcBef>
              <a:buSzPct val="101000"/>
            </a:pPr>
            <a:endParaRPr lang="en-US" sz="1800" b="1" dirty="0" smtClean="0">
              <a:latin typeface="Times New Roman" panose="02020603050405020304" pitchFamily="18" charset="0"/>
              <a:ea typeface="Times New Roman"/>
              <a:cs typeface="Times New Roman" panose="02020603050405020304" pitchFamily="18" charset="0"/>
              <a:sym typeface="Times New Roman"/>
            </a:endParaRPr>
          </a:p>
          <a:p>
            <a:pPr marL="171450" indent="-171450">
              <a:lnSpc>
                <a:spcPct val="115000"/>
              </a:lnSpc>
              <a:spcBef>
                <a:spcPts val="0"/>
              </a:spcBef>
              <a:buSzPct val="101000"/>
            </a:pPr>
            <a:r>
              <a:rPr lang="en-US" sz="1400" b="1" dirty="0" smtClean="0">
                <a:latin typeface="Times New Roman" panose="02020603050405020304" pitchFamily="18" charset="0"/>
                <a:ea typeface="Times New Roman"/>
                <a:cs typeface="Times New Roman" panose="02020603050405020304" pitchFamily="18" charset="0"/>
                <a:sym typeface="Times New Roman"/>
              </a:rPr>
              <a:t>Results:</a:t>
            </a:r>
          </a:p>
          <a:p>
            <a:pPr marL="628650" lvl="1" indent="-171450">
              <a:lnSpc>
                <a:spcPct val="115000"/>
              </a:lnSpc>
              <a:spcBef>
                <a:spcPts val="0"/>
              </a:spcBef>
              <a:buSzPct val="101000"/>
            </a:pPr>
            <a:r>
              <a:rPr lang="en-US" sz="1200" dirty="0">
                <a:latin typeface="Times New Roman" panose="02020603050405020304" pitchFamily="18" charset="0"/>
                <a:cs typeface="Times New Roman" panose="02020603050405020304" pitchFamily="18" charset="0"/>
              </a:rPr>
              <a:t>EfficientNet-B7 achieves state-of-the-art 84.3% top-1 accuracy on ImageNet, while being 8.4x smaller and 6.1x faster on inference than the best existing </a:t>
            </a:r>
            <a:r>
              <a:rPr lang="en-US" sz="1200" dirty="0" err="1" smtClean="0">
                <a:latin typeface="Times New Roman" panose="02020603050405020304" pitchFamily="18" charset="0"/>
                <a:cs typeface="Times New Roman" panose="02020603050405020304" pitchFamily="18" charset="0"/>
              </a:rPr>
              <a:t>ConvNet</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Gpipe</a:t>
            </a:r>
            <a:r>
              <a:rPr lang="en-US" sz="1200" dirty="0" smtClean="0">
                <a:latin typeface="Times New Roman" panose="02020603050405020304" pitchFamily="18" charset="0"/>
                <a:cs typeface="Times New Roman" panose="02020603050405020304" pitchFamily="18" charset="0"/>
              </a:rPr>
              <a:t>.</a:t>
            </a:r>
          </a:p>
          <a:p>
            <a:pPr marL="628650" lvl="1" indent="-171450">
              <a:lnSpc>
                <a:spcPct val="115000"/>
              </a:lnSpc>
              <a:spcBef>
                <a:spcPts val="0"/>
              </a:spcBef>
              <a:buSzPct val="101000"/>
            </a:pPr>
            <a:r>
              <a:rPr lang="en-US" sz="1200" dirty="0" smtClean="0">
                <a:latin typeface="Times New Roman" panose="02020603050405020304" pitchFamily="18" charset="0"/>
                <a:cs typeface="Times New Roman" panose="02020603050405020304" pitchFamily="18" charset="0"/>
              </a:rPr>
              <a:t>Inceptionv4 achieves 80.1% top-1 accuracy.</a:t>
            </a:r>
          </a:p>
          <a:p>
            <a:pPr marL="628650" lvl="1" indent="-171450">
              <a:lnSpc>
                <a:spcPct val="115000"/>
              </a:lnSpc>
              <a:spcBef>
                <a:spcPts val="0"/>
              </a:spcBef>
              <a:buSzPct val="101000"/>
            </a:pPr>
            <a:r>
              <a:rPr lang="en-US" sz="1200" dirty="0" smtClean="0">
                <a:latin typeface="Times New Roman" panose="02020603050405020304" pitchFamily="18" charset="0"/>
                <a:cs typeface="Times New Roman" panose="02020603050405020304" pitchFamily="18" charset="0"/>
              </a:rPr>
              <a:t>ResNet50 achieves 76.0% top-1 accuracy.</a:t>
            </a:r>
          </a:p>
          <a:p>
            <a:pPr marL="457200" lvl="1" indent="0">
              <a:lnSpc>
                <a:spcPct val="115000"/>
              </a:lnSpc>
              <a:spcBef>
                <a:spcPts val="0"/>
              </a:spcBef>
              <a:buSzPct val="101000"/>
              <a:buNone/>
            </a:pPr>
            <a:endParaRPr lang="en-US" sz="1200" b="1" dirty="0" smtClean="0">
              <a:latin typeface="Times New Roman" panose="02020603050405020304" pitchFamily="18" charset="0"/>
              <a:ea typeface="Times New Roman"/>
              <a:cs typeface="Times New Roman" panose="02020603050405020304" pitchFamily="18" charset="0"/>
              <a:sym typeface="Times New Roman"/>
            </a:endParaRPr>
          </a:p>
          <a:p>
            <a:pPr marL="171450" indent="-171450">
              <a:lnSpc>
                <a:spcPct val="115000"/>
              </a:lnSpc>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Link:</a:t>
            </a:r>
            <a:endParaRPr lang="en-US" sz="1200" b="1" dirty="0">
              <a:solidFill>
                <a:prstClr val="black"/>
              </a:solidFill>
              <a:latin typeface="Times New Roman" panose="02020603050405020304" pitchFamily="18" charset="0"/>
              <a:ea typeface="Times New Roman"/>
              <a:cs typeface="Times New Roman" panose="02020603050405020304" pitchFamily="18" charset="0"/>
              <a:sym typeface="Times New Roman"/>
            </a:endParaRPr>
          </a:p>
          <a:p>
            <a:pPr marL="628650" lvl="1" indent="-171450">
              <a:lnSpc>
                <a:spcPct val="115000"/>
              </a:lnSpc>
              <a:spcBef>
                <a:spcPts val="0"/>
              </a:spcBef>
              <a:buSzPct val="101000"/>
            </a:pPr>
            <a:r>
              <a:rPr lang="en-US" sz="1200" u="sng" dirty="0">
                <a:solidFill>
                  <a:schemeClr val="accent5"/>
                </a:solidFill>
                <a:latin typeface="Times New Roman" panose="02020603050405020304" pitchFamily="18" charset="0"/>
                <a:cs typeface="Times New Roman" panose="02020603050405020304" pitchFamily="18" charset="0"/>
              </a:rPr>
              <a:t>https://arxiv.org/abs/1905.11946</a:t>
            </a:r>
            <a:endParaRPr lang="en-US" sz="1200" u="sng" dirty="0">
              <a:solidFill>
                <a:schemeClr val="accent5"/>
              </a:solidFill>
              <a:latin typeface="Times New Roman" panose="02020603050405020304" pitchFamily="18" charset="0"/>
              <a:ea typeface="Times New Roman"/>
              <a:cs typeface="Times New Roman" panose="02020603050405020304" pitchFamily="18" charset="0"/>
              <a:sym typeface="Times New Roman"/>
            </a:endParaRPr>
          </a:p>
        </p:txBody>
      </p:sp>
    </p:spTree>
    <p:extLst>
      <p:ext uri="{BB962C8B-B14F-4D97-AF65-F5344CB8AC3E}">
        <p14:creationId xmlns:p14="http://schemas.microsoft.com/office/powerpoint/2010/main" val="8053876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1171574" y="512064"/>
            <a:ext cx="9734551" cy="5602197"/>
          </a:xfrm>
        </p:spPr>
        <p:txBody>
          <a:bodyPr>
            <a:normAutofit/>
          </a:bodyPr>
          <a:lstStyle/>
          <a:p>
            <a:pPr marL="0" indent="0">
              <a:buNone/>
            </a:pPr>
            <a:r>
              <a:rPr lang="en-US" sz="2000" b="1" dirty="0" smtClean="0">
                <a:latin typeface="Times New Roman" panose="02020603050405020304" pitchFamily="18" charset="0"/>
                <a:cs typeface="Times New Roman" panose="02020603050405020304" pitchFamily="18" charset="0"/>
              </a:rPr>
              <a:t>Index:</a:t>
            </a:r>
          </a:p>
          <a:p>
            <a:pPr>
              <a:buFont typeface="+mj-lt"/>
              <a:buAutoNum type="arabicPeriod"/>
            </a:pPr>
            <a:r>
              <a:rPr lang="en-US" sz="1600" dirty="0" smtClean="0">
                <a:latin typeface="Times New Roman" panose="02020603050405020304" pitchFamily="18" charset="0"/>
                <a:cs typeface="Times New Roman" panose="02020603050405020304" pitchFamily="18" charset="0"/>
              </a:rPr>
              <a:t>Motivation</a:t>
            </a:r>
          </a:p>
          <a:p>
            <a:pPr>
              <a:buFont typeface="+mj-lt"/>
              <a:buAutoNum type="arabicPeriod"/>
            </a:pPr>
            <a:r>
              <a:rPr lang="en-US" sz="1600" dirty="0" smtClean="0">
                <a:latin typeface="Times New Roman" panose="02020603050405020304" pitchFamily="18" charset="0"/>
                <a:cs typeface="Times New Roman" panose="02020603050405020304" pitchFamily="18" charset="0"/>
              </a:rPr>
              <a:t>Literature Survey</a:t>
            </a:r>
          </a:p>
          <a:p>
            <a:pPr>
              <a:buFont typeface="+mj-lt"/>
              <a:buAutoNum type="arabicPeriod"/>
            </a:pPr>
            <a:r>
              <a:rPr lang="en-US" sz="1600" dirty="0" smtClean="0">
                <a:latin typeface="Times New Roman" panose="02020603050405020304" pitchFamily="18" charset="0"/>
                <a:cs typeface="Times New Roman" panose="02020603050405020304" pitchFamily="18" charset="0"/>
              </a:rPr>
              <a:t>Problem Definition</a:t>
            </a:r>
          </a:p>
          <a:p>
            <a:pPr>
              <a:buFont typeface="+mj-lt"/>
              <a:buAutoNum type="arabicPeriod"/>
            </a:pPr>
            <a:r>
              <a:rPr lang="en-US" sz="1600" dirty="0" smtClean="0">
                <a:latin typeface="Times New Roman" panose="02020603050405020304" pitchFamily="18" charset="0"/>
                <a:cs typeface="Times New Roman" panose="02020603050405020304" pitchFamily="18" charset="0"/>
              </a:rPr>
              <a:t>Architecture</a:t>
            </a:r>
          </a:p>
          <a:p>
            <a:pPr>
              <a:buFont typeface="+mj-lt"/>
              <a:buAutoNum type="arabicPeriod"/>
            </a:pPr>
            <a:r>
              <a:rPr lang="en-US" sz="1600" dirty="0" smtClean="0">
                <a:latin typeface="Times New Roman" panose="02020603050405020304" pitchFamily="18" charset="0"/>
                <a:cs typeface="Times New Roman" panose="02020603050405020304" pitchFamily="18" charset="0"/>
              </a:rPr>
              <a:t>Work Plan </a:t>
            </a:r>
          </a:p>
          <a:p>
            <a:pPr>
              <a:buFont typeface="+mj-lt"/>
              <a:buAutoNum type="arabicPeriod"/>
            </a:pPr>
            <a:r>
              <a:rPr lang="en-US" sz="1600" dirty="0" smtClean="0">
                <a:latin typeface="Times New Roman" panose="02020603050405020304" pitchFamily="18" charset="0"/>
                <a:cs typeface="Times New Roman" panose="02020603050405020304" pitchFamily="18" charset="0"/>
              </a:rPr>
              <a:t>Objectives</a:t>
            </a:r>
          </a:p>
          <a:p>
            <a:pPr>
              <a:buFont typeface="+mj-lt"/>
              <a:buAutoNum type="arabicPeriod"/>
            </a:pPr>
            <a:r>
              <a:rPr lang="en-US" sz="1600" dirty="0" smtClean="0">
                <a:latin typeface="Times New Roman" panose="02020603050405020304" pitchFamily="18" charset="0"/>
                <a:cs typeface="Times New Roman" panose="02020603050405020304" pitchFamily="18" charset="0"/>
              </a:rPr>
              <a:t>Conclusion</a:t>
            </a:r>
          </a:p>
          <a:p>
            <a:pPr>
              <a:buFont typeface="+mj-lt"/>
              <a:buAutoNum type="arabicPeriod"/>
            </a:pPr>
            <a:r>
              <a:rPr lang="en-US" sz="1600" dirty="0" smtClean="0">
                <a:latin typeface="Times New Roman" panose="02020603050405020304" pitchFamily="18" charset="0"/>
                <a:cs typeface="Times New Roman" panose="02020603050405020304" pitchFamily="18" charset="0"/>
              </a:rPr>
              <a:t>References</a:t>
            </a:r>
          </a:p>
          <a:p>
            <a:pPr>
              <a:buFont typeface="+mj-lt"/>
              <a:buAutoNum type="arabicPeriod"/>
            </a:pPr>
            <a:r>
              <a:rPr lang="en-US" sz="1600" dirty="0">
                <a:latin typeface="Times New Roman" panose="02020603050405020304" pitchFamily="18" charset="0"/>
                <a:cs typeface="Times New Roman" panose="02020603050405020304" pitchFamily="18" charset="0"/>
              </a:rPr>
              <a:t>Gap </a:t>
            </a:r>
            <a:r>
              <a:rPr lang="en-US" sz="1600" dirty="0" smtClean="0">
                <a:latin typeface="Times New Roman" panose="02020603050405020304" pitchFamily="18" charset="0"/>
                <a:cs typeface="Times New Roman" panose="02020603050405020304" pitchFamily="18" charset="0"/>
              </a:rPr>
              <a:t>Analysis</a:t>
            </a:r>
          </a:p>
          <a:p>
            <a:endParaRPr lang="en-US" sz="1400" b="1" dirty="0" smtClean="0">
              <a:latin typeface="Times New Roman" panose="02020603050405020304" pitchFamily="18" charset="0"/>
              <a:cs typeface="Times New Roman" panose="02020603050405020304" pitchFamily="18" charset="0"/>
            </a:endParaRPr>
          </a:p>
          <a:p>
            <a:endParaRPr lang="en-US" sz="1200" dirty="0" smtClean="0"/>
          </a:p>
          <a:p>
            <a:endParaRPr lang="en-US" sz="1200" dirty="0"/>
          </a:p>
        </p:txBody>
      </p:sp>
    </p:spTree>
    <p:extLst>
      <p:ext uri="{BB962C8B-B14F-4D97-AF65-F5344CB8AC3E}">
        <p14:creationId xmlns:p14="http://schemas.microsoft.com/office/powerpoint/2010/main" val="83520385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649224" y="512064"/>
            <a:ext cx="10515600" cy="5602197"/>
          </a:xfrm>
        </p:spPr>
        <p:txBody>
          <a:bodyPr>
            <a:normAutofit/>
          </a:bodyPr>
          <a:lstStyle/>
          <a:p>
            <a:pPr marL="0" indent="0">
              <a:buNone/>
            </a:pPr>
            <a:r>
              <a:rPr lang="en-US" sz="1600" b="1" dirty="0" smtClean="0">
                <a:latin typeface="Times New Roman" panose="02020603050405020304" pitchFamily="18" charset="0"/>
                <a:cs typeface="Times New Roman" panose="02020603050405020304" pitchFamily="18" charset="0"/>
              </a:rPr>
              <a:t>Problem Definition:</a:t>
            </a:r>
            <a:endParaRPr lang="en-US" sz="1600" b="1"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Previously proposed </a:t>
            </a:r>
            <a:r>
              <a:rPr lang="en-US" sz="1200" dirty="0" err="1" smtClean="0">
                <a:latin typeface="Times New Roman" panose="02020603050405020304" pitchFamily="18" charset="0"/>
                <a:cs typeface="Times New Roman" panose="02020603050405020304" pitchFamily="18" charset="0"/>
              </a:rPr>
              <a:t>deepfake</a:t>
            </a:r>
            <a:r>
              <a:rPr lang="en-US" sz="1200" dirty="0" smtClean="0">
                <a:latin typeface="Times New Roman" panose="02020603050405020304" pitchFamily="18" charset="0"/>
                <a:cs typeface="Times New Roman" panose="02020603050405020304" pitchFamily="18" charset="0"/>
              </a:rPr>
              <a:t> detection systems </a:t>
            </a:r>
            <a:r>
              <a:rPr lang="en-US" sz="1200" dirty="0">
                <a:latin typeface="Times New Roman" panose="02020603050405020304" pitchFamily="18" charset="0"/>
                <a:cs typeface="Times New Roman" panose="02020603050405020304" pitchFamily="18" charset="0"/>
              </a:rPr>
              <a:t>which uses CNN and RNN combined managed </a:t>
            </a:r>
            <a:r>
              <a:rPr lang="en-US" sz="1200" dirty="0" smtClean="0">
                <a:latin typeface="Times New Roman" panose="02020603050405020304" pitchFamily="18" charset="0"/>
                <a:cs typeface="Times New Roman" panose="02020603050405020304" pitchFamily="18" charset="0"/>
              </a:rPr>
              <a:t>to achieve </a:t>
            </a:r>
            <a:r>
              <a:rPr lang="en-US" sz="1200" dirty="0">
                <a:latin typeface="Times New Roman" panose="02020603050405020304" pitchFamily="18" charset="0"/>
                <a:cs typeface="Times New Roman" panose="02020603050405020304" pitchFamily="18" charset="0"/>
              </a:rPr>
              <a:t>the average accuracy above 90% but the test were conducted on same </a:t>
            </a:r>
            <a:r>
              <a:rPr lang="en-US" sz="1200" dirty="0" smtClean="0">
                <a:latin typeface="Times New Roman" panose="02020603050405020304" pitchFamily="18" charset="0"/>
                <a:cs typeface="Times New Roman" panose="02020603050405020304" pitchFamily="18" charset="0"/>
              </a:rPr>
              <a:t>distribution </a:t>
            </a:r>
            <a:r>
              <a:rPr lang="en-US" sz="1200" dirty="0">
                <a:latin typeface="Times New Roman" panose="02020603050405020304" pitchFamily="18" charset="0"/>
                <a:cs typeface="Times New Roman" panose="02020603050405020304" pitchFamily="18" charset="0"/>
              </a:rPr>
              <a:t>where the CNN and RNN are trained, when such techniques will be </a:t>
            </a:r>
            <a:r>
              <a:rPr lang="en-US" sz="1200" dirty="0" smtClean="0">
                <a:latin typeface="Times New Roman" panose="02020603050405020304" pitchFamily="18" charset="0"/>
                <a:cs typeface="Times New Roman" panose="02020603050405020304" pitchFamily="18" charset="0"/>
              </a:rPr>
              <a:t>applied on </a:t>
            </a:r>
            <a:r>
              <a:rPr lang="en-US" sz="1200" dirty="0">
                <a:latin typeface="Times New Roman" panose="02020603050405020304" pitchFamily="18" charset="0"/>
                <a:cs typeface="Times New Roman" panose="02020603050405020304" pitchFamily="18" charset="0"/>
              </a:rPr>
              <a:t>different distribution, it will fail to achieve same accuracy. </a:t>
            </a:r>
            <a:endParaRPr lang="en-US" sz="1200" dirty="0" smtClean="0">
              <a:latin typeface="Times New Roman" panose="02020603050405020304" pitchFamily="18" charset="0"/>
              <a:cs typeface="Times New Roman" panose="02020603050405020304" pitchFamily="18" charset="0"/>
            </a:endParaRPr>
          </a:p>
          <a:p>
            <a:r>
              <a:rPr lang="en-US" sz="1200" dirty="0" smtClean="0">
                <a:latin typeface="Times New Roman" panose="02020603050405020304" pitchFamily="18" charset="0"/>
                <a:cs typeface="Times New Roman" panose="02020603050405020304" pitchFamily="18" charset="0"/>
              </a:rPr>
              <a:t>Apart </a:t>
            </a:r>
            <a:r>
              <a:rPr lang="en-US" sz="1200" dirty="0">
                <a:latin typeface="Times New Roman" panose="02020603050405020304" pitchFamily="18" charset="0"/>
                <a:cs typeface="Times New Roman" panose="02020603050405020304" pitchFamily="18" charset="0"/>
              </a:rPr>
              <a:t>from </a:t>
            </a:r>
            <a:r>
              <a:rPr lang="en-US" sz="1200" dirty="0" smtClean="0">
                <a:latin typeface="Times New Roman" panose="02020603050405020304" pitchFamily="18" charset="0"/>
                <a:cs typeface="Times New Roman" panose="02020603050405020304" pitchFamily="18" charset="0"/>
              </a:rPr>
              <a:t>hybrid networks </a:t>
            </a:r>
            <a:r>
              <a:rPr lang="en-US" sz="1200" dirty="0">
                <a:latin typeface="Times New Roman" panose="02020603050405020304" pitchFamily="18" charset="0"/>
                <a:cs typeface="Times New Roman" panose="02020603050405020304" pitchFamily="18" charset="0"/>
              </a:rPr>
              <a:t>which uses CNN and RNN combined other techniques fail to achieve </a:t>
            </a:r>
            <a:r>
              <a:rPr lang="en-US" sz="1200" dirty="0" smtClean="0">
                <a:latin typeface="Times New Roman" panose="02020603050405020304" pitchFamily="18" charset="0"/>
                <a:cs typeface="Times New Roman" panose="02020603050405020304" pitchFamily="18" charset="0"/>
              </a:rPr>
              <a:t>accuracy </a:t>
            </a:r>
            <a:r>
              <a:rPr lang="en-US" sz="1200" dirty="0">
                <a:latin typeface="Times New Roman" panose="02020603050405020304" pitchFamily="18" charset="0"/>
                <a:cs typeface="Times New Roman" panose="02020603050405020304" pitchFamily="18" charset="0"/>
              </a:rPr>
              <a:t>up to the mark. </a:t>
            </a:r>
            <a:endParaRPr lang="en-US" sz="1200" dirty="0" smtClean="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For increasing the accuracy scaling the network in terms of depth, width or high quality input is an option but scaling the network not always actually increase the accuracy, the scaling should be uniform for better results.  </a:t>
            </a:r>
            <a:endParaRPr lang="en-US" sz="1200" dirty="0" smtClean="0">
              <a:latin typeface="Times New Roman" panose="02020603050405020304" pitchFamily="18" charset="0"/>
              <a:cs typeface="Times New Roman" panose="02020603050405020304" pitchFamily="18" charset="0"/>
            </a:endParaRPr>
          </a:p>
          <a:p>
            <a:r>
              <a:rPr lang="en-US" sz="1200" dirty="0" smtClean="0">
                <a:latin typeface="Times New Roman" panose="02020603050405020304" pitchFamily="18" charset="0"/>
                <a:cs typeface="Times New Roman" panose="02020603050405020304" pitchFamily="18" charset="0"/>
              </a:rPr>
              <a:t>In </a:t>
            </a:r>
            <a:r>
              <a:rPr lang="en-US" sz="1200" dirty="0">
                <a:latin typeface="Times New Roman" panose="02020603050405020304" pitchFamily="18" charset="0"/>
                <a:cs typeface="Times New Roman" panose="02020603050405020304" pitchFamily="18" charset="0"/>
              </a:rPr>
              <a:t>previously proposed system CNN feature extractor used is mainly ResNet50 or InceptionV3 but with new </a:t>
            </a:r>
            <a:r>
              <a:rPr lang="en-US" sz="1200" dirty="0" err="1">
                <a:latin typeface="Times New Roman" panose="02020603050405020304" pitchFamily="18" charset="0"/>
                <a:cs typeface="Times New Roman" panose="02020603050405020304" pitchFamily="18" charset="0"/>
              </a:rPr>
              <a:t>EfficientNet</a:t>
            </a:r>
            <a:r>
              <a:rPr lang="en-US" sz="1200" dirty="0">
                <a:latin typeface="Times New Roman" panose="02020603050405020304" pitchFamily="18" charset="0"/>
                <a:cs typeface="Times New Roman" panose="02020603050405020304" pitchFamily="18" charset="0"/>
              </a:rPr>
              <a:t> model we can improve the accuracy</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EfficienNet</a:t>
            </a:r>
            <a:r>
              <a:rPr lang="en-US" sz="1200" dirty="0" smtClean="0">
                <a:latin typeface="Times New Roman" panose="02020603050405020304" pitchFamily="18" charset="0"/>
                <a:cs typeface="Times New Roman" panose="02020603050405020304" pitchFamily="18" charset="0"/>
              </a:rPr>
              <a:t> is based on Compound Scaling Method which scales the network uniformly.</a:t>
            </a:r>
          </a:p>
          <a:p>
            <a:endParaRPr lang="en-US" sz="1200" dirty="0" smtClean="0">
              <a:latin typeface="Times New Roman" panose="02020603050405020304" pitchFamily="18" charset="0"/>
              <a:cs typeface="Times New Roman" panose="02020603050405020304" pitchFamily="18" charset="0"/>
            </a:endParaRPr>
          </a:p>
          <a:p>
            <a:endParaRPr lang="en-US" sz="1200" dirty="0"/>
          </a:p>
        </p:txBody>
      </p:sp>
    </p:spTree>
    <p:extLst>
      <p:ext uri="{BB962C8B-B14F-4D97-AF65-F5344CB8AC3E}">
        <p14:creationId xmlns:p14="http://schemas.microsoft.com/office/powerpoint/2010/main" val="14037279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txBox="1">
            <a:spLocks/>
          </p:cNvSpPr>
          <p:nvPr/>
        </p:nvSpPr>
        <p:spPr>
          <a:xfrm>
            <a:off x="649224" y="512064"/>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indent="0">
              <a:buFont typeface="Arial" panose="020B0604020202020204" pitchFamily="34" charset="0"/>
              <a:buNone/>
            </a:pPr>
            <a:r>
              <a:rPr lang="en-US" sz="1600" b="1" dirty="0" smtClean="0">
                <a:latin typeface="Times New Roman" panose="02020603050405020304" pitchFamily="18" charset="0"/>
                <a:cs typeface="Times New Roman" panose="02020603050405020304" pitchFamily="18" charset="0"/>
              </a:rPr>
              <a:t>Architecture:</a:t>
            </a:r>
          </a:p>
          <a:p>
            <a:endParaRPr lang="en-US" sz="12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3932" y="692447"/>
            <a:ext cx="7026184" cy="5049086"/>
          </a:xfrm>
          <a:prstGeom prst="rect">
            <a:avLst/>
          </a:prstGeom>
        </p:spPr>
      </p:pic>
      <p:sp>
        <p:nvSpPr>
          <p:cNvPr id="2" name="TextBox 1"/>
          <p:cNvSpPr txBox="1"/>
          <p:nvPr/>
        </p:nvSpPr>
        <p:spPr>
          <a:xfrm>
            <a:off x="5181601" y="5957588"/>
            <a:ext cx="1454332" cy="276999"/>
          </a:xfrm>
          <a:prstGeom prst="rect">
            <a:avLst/>
          </a:prstGeom>
          <a:noFill/>
        </p:spPr>
        <p:txBody>
          <a:bodyPr wrap="square" rtlCol="0">
            <a:spAutoFit/>
          </a:bodyPr>
          <a:lstStyle/>
          <a:p>
            <a:r>
              <a:rPr lang="en-US" sz="1200" dirty="0" smtClean="0">
                <a:latin typeface="Times New Roman" panose="02020603050405020304" pitchFamily="18" charset="0"/>
                <a:cs typeface="Times New Roman" panose="02020603050405020304" pitchFamily="18" charset="0"/>
              </a:rPr>
              <a:t>Fig 2. Architecture</a:t>
            </a: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318235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txBox="1">
            <a:spLocks/>
          </p:cNvSpPr>
          <p:nvPr/>
        </p:nvSpPr>
        <p:spPr>
          <a:xfrm>
            <a:off x="649224" y="512064"/>
            <a:ext cx="10515600" cy="4545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indent="0">
              <a:buFont typeface="Arial" panose="020B0604020202020204" pitchFamily="34" charset="0"/>
              <a:buNone/>
            </a:pPr>
            <a:r>
              <a:rPr lang="en-US" sz="1600" b="1" dirty="0" smtClean="0">
                <a:latin typeface="Times New Roman" panose="02020603050405020304" pitchFamily="18" charset="0"/>
                <a:cs typeface="Times New Roman" panose="02020603050405020304" pitchFamily="18" charset="0"/>
              </a:rPr>
              <a:t>Work Plan:</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090" y="1411727"/>
            <a:ext cx="10561734" cy="3926627"/>
          </a:xfrm>
          <a:prstGeom prst="rect">
            <a:avLst/>
          </a:prstGeom>
        </p:spPr>
      </p:pic>
      <p:sp>
        <p:nvSpPr>
          <p:cNvPr id="2" name="TextBox 1"/>
          <p:cNvSpPr txBox="1"/>
          <p:nvPr/>
        </p:nvSpPr>
        <p:spPr>
          <a:xfrm>
            <a:off x="5307428" y="5338354"/>
            <a:ext cx="1245325" cy="276999"/>
          </a:xfrm>
          <a:prstGeom prst="rect">
            <a:avLst/>
          </a:prstGeom>
          <a:noFill/>
        </p:spPr>
        <p:txBody>
          <a:bodyPr wrap="square" rtlCol="0">
            <a:spAutoFit/>
          </a:bodyPr>
          <a:lstStyle/>
          <a:p>
            <a:r>
              <a:rPr lang="en-US" sz="1200" dirty="0" smtClean="0">
                <a:latin typeface="Times New Roman" panose="02020603050405020304" pitchFamily="18" charset="0"/>
                <a:cs typeface="Times New Roman" panose="02020603050405020304" pitchFamily="18" charset="0"/>
              </a:rPr>
              <a:t>Fig. 3 Work Plan</a:t>
            </a: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49396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txBox="1">
            <a:spLocks/>
          </p:cNvSpPr>
          <p:nvPr/>
        </p:nvSpPr>
        <p:spPr>
          <a:xfrm>
            <a:off x="649224" y="512064"/>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indent="0">
              <a:buFont typeface="Arial" panose="020B0604020202020204" pitchFamily="34" charset="0"/>
              <a:buNone/>
            </a:pPr>
            <a:r>
              <a:rPr lang="en-US" sz="1600" b="1" dirty="0" smtClean="0">
                <a:latin typeface="Times New Roman" panose="02020603050405020304" pitchFamily="18" charset="0"/>
                <a:cs typeface="Times New Roman" panose="02020603050405020304" pitchFamily="18" charset="0"/>
              </a:rPr>
              <a:t>Objectives:</a:t>
            </a:r>
          </a:p>
          <a:p>
            <a:pPr lvl="0"/>
            <a:r>
              <a:rPr lang="en-US" sz="1200" dirty="0">
                <a:latin typeface="Times New Roman" panose="02020603050405020304" pitchFamily="18" charset="0"/>
                <a:cs typeface="Times New Roman" panose="02020603050405020304" pitchFamily="18" charset="0"/>
              </a:rPr>
              <a:t>To create a deep neural network which can identify </a:t>
            </a:r>
            <a:r>
              <a:rPr lang="en-US" sz="1200" dirty="0" err="1">
                <a:latin typeface="Times New Roman" panose="02020603050405020304" pitchFamily="18" charset="0"/>
                <a:cs typeface="Times New Roman" panose="02020603050405020304" pitchFamily="18" charset="0"/>
              </a:rPr>
              <a:t>deepfake</a:t>
            </a:r>
            <a:r>
              <a:rPr lang="en-US" sz="1200" dirty="0">
                <a:latin typeface="Times New Roman" panose="02020603050405020304" pitchFamily="18" charset="0"/>
                <a:cs typeface="Times New Roman" panose="02020603050405020304" pitchFamily="18" charset="0"/>
              </a:rPr>
              <a:t> videos accurately, by using transfer </a:t>
            </a:r>
            <a:r>
              <a:rPr lang="en-US" sz="1200" dirty="0" smtClean="0">
                <a:latin typeface="Times New Roman" panose="02020603050405020304" pitchFamily="18" charset="0"/>
                <a:cs typeface="Times New Roman" panose="02020603050405020304" pitchFamily="18" charset="0"/>
              </a:rPr>
              <a:t>learning approach.</a:t>
            </a:r>
            <a:endParaRPr lang="en-US" sz="1200" dirty="0">
              <a:latin typeface="Times New Roman" panose="02020603050405020304" pitchFamily="18" charset="0"/>
              <a:cs typeface="Times New Roman" panose="02020603050405020304" pitchFamily="18" charset="0"/>
            </a:endParaRPr>
          </a:p>
          <a:p>
            <a:pPr lvl="0"/>
            <a:r>
              <a:rPr lang="en-US" sz="1200" dirty="0">
                <a:latin typeface="Times New Roman" panose="02020603050405020304" pitchFamily="18" charset="0"/>
                <a:cs typeface="Times New Roman" panose="02020603050405020304" pitchFamily="18" charset="0"/>
              </a:rPr>
              <a:t>To </a:t>
            </a:r>
            <a:r>
              <a:rPr lang="en-US" sz="1200" dirty="0" smtClean="0">
                <a:latin typeface="Times New Roman" panose="02020603050405020304" pitchFamily="18" charset="0"/>
                <a:cs typeface="Times New Roman" panose="02020603050405020304" pitchFamily="18" charset="0"/>
              </a:rPr>
              <a:t>select pre-pertained </a:t>
            </a:r>
            <a:r>
              <a:rPr lang="en-US" sz="1200" dirty="0">
                <a:latin typeface="Times New Roman" panose="02020603050405020304" pitchFamily="18" charset="0"/>
                <a:cs typeface="Times New Roman" panose="02020603050405020304" pitchFamily="18" charset="0"/>
              </a:rPr>
              <a:t>network </a:t>
            </a:r>
            <a:r>
              <a:rPr lang="en-US" sz="1200" dirty="0" smtClean="0">
                <a:latin typeface="Times New Roman" panose="02020603050405020304" pitchFamily="18" charset="0"/>
                <a:cs typeface="Times New Roman" panose="02020603050405020304" pitchFamily="18" charset="0"/>
              </a:rPr>
              <a:t>which will </a:t>
            </a:r>
            <a:r>
              <a:rPr lang="en-US" sz="1200" dirty="0">
                <a:latin typeface="Times New Roman" panose="02020603050405020304" pitchFamily="18" charset="0"/>
                <a:cs typeface="Times New Roman" panose="02020603050405020304" pitchFamily="18" charset="0"/>
              </a:rPr>
              <a:t>be used to maximize the accuracy of the </a:t>
            </a:r>
            <a:r>
              <a:rPr lang="en-US" sz="1200" dirty="0" smtClean="0">
                <a:latin typeface="Times New Roman" panose="02020603050405020304" pitchFamily="18" charset="0"/>
                <a:cs typeface="Times New Roman" panose="02020603050405020304" pitchFamily="18" charset="0"/>
              </a:rPr>
              <a:t>network.</a:t>
            </a:r>
          </a:p>
          <a:p>
            <a:pPr lvl="0"/>
            <a:r>
              <a:rPr lang="en-US" sz="1200" dirty="0" smtClean="0">
                <a:latin typeface="Times New Roman" panose="02020603050405020304" pitchFamily="18" charset="0"/>
                <a:cs typeface="Times New Roman" panose="02020603050405020304" pitchFamily="18" charset="0"/>
              </a:rPr>
              <a:t>To implement CNN to extract frame level features.</a:t>
            </a:r>
          </a:p>
          <a:p>
            <a:pPr lvl="0"/>
            <a:r>
              <a:rPr lang="en-US" sz="1200" dirty="0" smtClean="0">
                <a:latin typeface="Times New Roman" panose="02020603050405020304" pitchFamily="18" charset="0"/>
                <a:cs typeface="Times New Roman" panose="02020603050405020304" pitchFamily="18" charset="0"/>
              </a:rPr>
              <a:t>To implement LSTM which uses extracted features for training and produce the final output.</a:t>
            </a:r>
          </a:p>
          <a:p>
            <a:pPr lvl="0"/>
            <a:r>
              <a:rPr lang="en-US" sz="1200" dirty="0" smtClean="0">
                <a:latin typeface="Times New Roman" panose="02020603050405020304" pitchFamily="18" charset="0"/>
                <a:cs typeface="Times New Roman" panose="02020603050405020304" pitchFamily="18" charset="0"/>
              </a:rPr>
              <a:t>Create the dataset which is combination of different distributions, because by using videos from different distribution the results will be consistent.</a:t>
            </a:r>
            <a:endParaRPr lang="en-US" sz="1200" dirty="0">
              <a:latin typeface="Times New Roman" panose="02020603050405020304" pitchFamily="18" charset="0"/>
              <a:cs typeface="Times New Roman" panose="02020603050405020304" pitchFamily="18" charset="0"/>
            </a:endParaRPr>
          </a:p>
          <a:p>
            <a:pPr marL="0" indent="0">
              <a:buNone/>
            </a:pP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28614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49224" y="512064"/>
            <a:ext cx="10515600" cy="4351338"/>
          </a:xfrm>
        </p:spPr>
        <p:txBody>
          <a:bodyPr>
            <a:normAutofit/>
          </a:bodyPr>
          <a:lstStyle/>
          <a:p>
            <a:pPr marL="114300" indent="0">
              <a:buNone/>
            </a:pPr>
            <a:r>
              <a:rPr lang="en-US" sz="1600" b="1" dirty="0" smtClean="0">
                <a:latin typeface="Times New Roman" panose="02020603050405020304" pitchFamily="18" charset="0"/>
                <a:cs typeface="Times New Roman" panose="02020603050405020304" pitchFamily="18" charset="0"/>
              </a:rPr>
              <a:t>Conclusion:</a:t>
            </a:r>
          </a:p>
          <a:p>
            <a:r>
              <a:rPr lang="en-US" sz="1200" dirty="0" smtClean="0">
                <a:latin typeface="Times New Roman" panose="02020603050405020304" pitchFamily="18" charset="0"/>
                <a:cs typeface="Times New Roman" panose="02020603050405020304" pitchFamily="18" charset="0"/>
              </a:rPr>
              <a:t>When CNN and RNN are used together to for detection of DeepFake accuracy is mostly above 90%. Other techniques fails to achieve this kind of accuracy. </a:t>
            </a:r>
          </a:p>
          <a:p>
            <a:r>
              <a:rPr lang="en-US" sz="1200" dirty="0" smtClean="0">
                <a:latin typeface="Times New Roman" panose="02020603050405020304" pitchFamily="18" charset="0"/>
                <a:cs typeface="Times New Roman" panose="02020603050405020304" pitchFamily="18" charset="0"/>
              </a:rPr>
              <a:t>CNN is used for feature extraction and then extracted features are passed to the RNN for training purpose, and after training RNN can produce the final output.</a:t>
            </a:r>
          </a:p>
          <a:p>
            <a:r>
              <a:rPr lang="en-US" sz="1200" dirty="0" smtClean="0">
                <a:latin typeface="Times New Roman" panose="02020603050405020304" pitchFamily="18" charset="0"/>
                <a:cs typeface="Times New Roman" panose="02020603050405020304" pitchFamily="18" charset="0"/>
              </a:rPr>
              <a:t>Methods which does not use any neural network mostly they are depend on various other factors so they are prone to produce wrong result.</a:t>
            </a:r>
            <a:endParaRPr lang="en-US" sz="1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spTree>
    <p:extLst>
      <p:ext uri="{BB962C8B-B14F-4D97-AF65-F5344CB8AC3E}">
        <p14:creationId xmlns:p14="http://schemas.microsoft.com/office/powerpoint/2010/main" val="265931114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hlinkClick r:id="rId2" action="ppaction://hlinkfile"/>
          </p:cNvPr>
          <p:cNvSpPr txBox="1">
            <a:spLocks/>
          </p:cNvSpPr>
          <p:nvPr/>
        </p:nvSpPr>
        <p:spPr>
          <a:xfrm>
            <a:off x="649224" y="512064"/>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indent="0">
              <a:buFont typeface="Arial" panose="020B0604020202020204" pitchFamily="34" charset="0"/>
              <a:buNone/>
            </a:pPr>
            <a:r>
              <a:rPr lang="en-US" sz="1600" b="1" dirty="0" smtClean="0">
                <a:latin typeface="Times New Roman" panose="02020603050405020304" pitchFamily="18" charset="0"/>
                <a:cs typeface="Times New Roman" panose="02020603050405020304" pitchFamily="18" charset="0"/>
              </a:rPr>
              <a:t>Gap Analysis Table:</a:t>
            </a:r>
          </a:p>
          <a:p>
            <a:r>
              <a:rPr lang="en-US" sz="1200" dirty="0" smtClean="0">
                <a:latin typeface="Times New Roman" panose="02020603050405020304" pitchFamily="18" charset="0"/>
                <a:cs typeface="Times New Roman" panose="02020603050405020304" pitchFamily="18" charset="0"/>
                <a:hlinkClick r:id="rId3" action="ppaction://hlinkfile"/>
              </a:rPr>
              <a:t>Gap Analysis V2.xlsx</a:t>
            </a: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190216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txBox="1">
            <a:spLocks/>
          </p:cNvSpPr>
          <p:nvPr/>
        </p:nvSpPr>
        <p:spPr>
          <a:xfrm>
            <a:off x="649224" y="512064"/>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indent="0">
              <a:buFont typeface="Arial" panose="020B0604020202020204" pitchFamily="34" charset="0"/>
              <a:buNone/>
            </a:pPr>
            <a:r>
              <a:rPr lang="en-US" sz="1600" b="1" dirty="0" smtClean="0">
                <a:latin typeface="Times New Roman" panose="02020603050405020304" pitchFamily="18" charset="0"/>
                <a:cs typeface="Times New Roman" panose="02020603050405020304" pitchFamily="18" charset="0"/>
              </a:rPr>
              <a:t>Future Work:</a:t>
            </a:r>
          </a:p>
          <a:p>
            <a:r>
              <a:rPr lang="en-US" sz="1200" dirty="0" smtClean="0">
                <a:latin typeface="Times New Roman" panose="02020603050405020304" pitchFamily="18" charset="0"/>
                <a:cs typeface="Times New Roman" panose="02020603050405020304" pitchFamily="18" charset="0"/>
              </a:rPr>
              <a:t>Training network from scratch uses a lot of time and processing speed, instead of this we can use transfer learning approach and use the pre-trained network.</a:t>
            </a:r>
          </a:p>
          <a:p>
            <a:r>
              <a:rPr lang="en-US" sz="1200" dirty="0" smtClean="0">
                <a:latin typeface="Times New Roman" panose="02020603050405020304" pitchFamily="18" charset="0"/>
                <a:cs typeface="Times New Roman" panose="02020603050405020304" pitchFamily="18" charset="0"/>
              </a:rPr>
              <a:t>Instead on using </a:t>
            </a:r>
            <a:r>
              <a:rPr lang="en-US" sz="1200" dirty="0" err="1" smtClean="0">
                <a:latin typeface="Times New Roman" panose="02020603050405020304" pitchFamily="18" charset="0"/>
                <a:cs typeface="Times New Roman" panose="02020603050405020304" pitchFamily="18" charset="0"/>
              </a:rPr>
              <a:t>Resnet</a:t>
            </a:r>
            <a:r>
              <a:rPr lang="en-US" sz="1200" dirty="0" smtClean="0">
                <a:latin typeface="Times New Roman" panose="02020603050405020304" pitchFamily="18" charset="0"/>
                <a:cs typeface="Times New Roman" panose="02020603050405020304" pitchFamily="18" charset="0"/>
              </a:rPr>
              <a:t> or InceptionV3 we can use </a:t>
            </a:r>
            <a:r>
              <a:rPr lang="en-US" sz="1200" dirty="0" err="1" smtClean="0">
                <a:latin typeface="Times New Roman" panose="02020603050405020304" pitchFamily="18" charset="0"/>
                <a:cs typeface="Times New Roman" panose="02020603050405020304" pitchFamily="18" charset="0"/>
              </a:rPr>
              <a:t>EfficientNet</a:t>
            </a:r>
            <a:r>
              <a:rPr lang="en-US" sz="1200" dirty="0" smtClean="0">
                <a:latin typeface="Times New Roman" panose="02020603050405020304" pitchFamily="18" charset="0"/>
                <a:cs typeface="Times New Roman" panose="02020603050405020304" pitchFamily="18" charset="0"/>
              </a:rPr>
              <a:t> for better performance for feature extraction which captures inter-frame features effectively. </a:t>
            </a:r>
          </a:p>
          <a:p>
            <a:r>
              <a:rPr lang="en-US" sz="1200" dirty="0" err="1" smtClean="0">
                <a:latin typeface="Times New Roman" panose="02020603050405020304" pitchFamily="18" charset="0"/>
                <a:cs typeface="Times New Roman" panose="02020603050405020304" pitchFamily="18" charset="0"/>
              </a:rPr>
              <a:t>EfficientNet</a:t>
            </a:r>
            <a:r>
              <a:rPr lang="en-US" sz="1200" dirty="0" smtClean="0">
                <a:latin typeface="Times New Roman" panose="02020603050405020304" pitchFamily="18" charset="0"/>
                <a:cs typeface="Times New Roman" panose="02020603050405020304" pitchFamily="18" charset="0"/>
              </a:rPr>
              <a:t> when combined with the LSTM can </a:t>
            </a:r>
            <a:r>
              <a:rPr lang="en-US" sz="1200" dirty="0" err="1" smtClean="0">
                <a:latin typeface="Times New Roman" panose="02020603050405020304" pitchFamily="18" charset="0"/>
                <a:cs typeface="Times New Roman" panose="02020603050405020304" pitchFamily="18" charset="0"/>
              </a:rPr>
              <a:t>pproduce</a:t>
            </a:r>
            <a:r>
              <a:rPr lang="en-US" sz="1200" dirty="0" smtClean="0">
                <a:latin typeface="Times New Roman" panose="02020603050405020304" pitchFamily="18" charset="0"/>
                <a:cs typeface="Times New Roman" panose="02020603050405020304" pitchFamily="18" charset="0"/>
              </a:rPr>
              <a:t> better result than any previously proposed approach.</a:t>
            </a:r>
          </a:p>
          <a:p>
            <a:r>
              <a:rPr lang="en-US" sz="1200" dirty="0" smtClean="0">
                <a:latin typeface="Times New Roman" panose="02020603050405020304" pitchFamily="18" charset="0"/>
                <a:cs typeface="Times New Roman" panose="02020603050405020304" pitchFamily="18" charset="0"/>
              </a:rPr>
              <a:t>Among various versions of </a:t>
            </a:r>
            <a:r>
              <a:rPr lang="en-US" sz="1200" dirty="0" err="1" smtClean="0">
                <a:latin typeface="Times New Roman" panose="02020603050405020304" pitchFamily="18" charset="0"/>
                <a:cs typeface="Times New Roman" panose="02020603050405020304" pitchFamily="18" charset="0"/>
              </a:rPr>
              <a:t>EfficientNet</a:t>
            </a:r>
            <a:r>
              <a:rPr lang="en-US" sz="1200" dirty="0" smtClean="0">
                <a:latin typeface="Times New Roman" panose="02020603050405020304" pitchFamily="18" charset="0"/>
                <a:cs typeface="Times New Roman" panose="02020603050405020304" pitchFamily="18" charset="0"/>
              </a:rPr>
              <a:t> we have to select which one will be effective for our input. </a:t>
            </a: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346735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1025" y="483870"/>
            <a:ext cx="10515600" cy="5516880"/>
          </a:xfrm>
        </p:spPr>
        <p:txBody>
          <a:bodyPr>
            <a:normAutofit/>
          </a:bodyPr>
          <a:lstStyle/>
          <a:p>
            <a:pPr marL="0" indent="0">
              <a:buNone/>
            </a:pPr>
            <a:r>
              <a:rPr lang="en-US" sz="1400" b="1" dirty="0" smtClean="0">
                <a:latin typeface="Times New Roman" panose="02020603050405020304" pitchFamily="18" charset="0"/>
                <a:cs typeface="Times New Roman" panose="02020603050405020304" pitchFamily="18" charset="0"/>
              </a:rPr>
              <a:t>References:</a:t>
            </a:r>
          </a:p>
          <a:p>
            <a:pPr marL="342900" indent="-342900">
              <a:buFont typeface="+mj-lt"/>
              <a:buAutoNum type="arabicPeriod"/>
            </a:pPr>
            <a:r>
              <a:rPr lang="en-US" sz="1200" dirty="0" err="1" smtClean="0">
                <a:latin typeface="Times New Roman" panose="02020603050405020304" pitchFamily="18" charset="0"/>
                <a:cs typeface="Times New Roman" panose="02020603050405020304" pitchFamily="18" charset="0"/>
              </a:rPr>
              <a:t>Yuezun</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Li and </a:t>
            </a:r>
            <a:r>
              <a:rPr lang="en-US" sz="1200" dirty="0" err="1">
                <a:latin typeface="Times New Roman" panose="02020603050405020304" pitchFamily="18" charset="0"/>
                <a:cs typeface="Times New Roman" panose="02020603050405020304" pitchFamily="18" charset="0"/>
              </a:rPr>
              <a:t>Siwei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Lyu</a:t>
            </a:r>
            <a:r>
              <a:rPr lang="en-US" sz="1200" dirty="0">
                <a:latin typeface="Times New Roman" panose="02020603050405020304" pitchFamily="18" charset="0"/>
                <a:cs typeface="Times New Roman" panose="02020603050405020304" pitchFamily="18" charset="0"/>
              </a:rPr>
              <a:t>. Exposing </a:t>
            </a:r>
            <a:r>
              <a:rPr lang="en-US" sz="1200" dirty="0" err="1">
                <a:latin typeface="Times New Roman" panose="02020603050405020304" pitchFamily="18" charset="0"/>
                <a:cs typeface="Times New Roman" panose="02020603050405020304" pitchFamily="18" charset="0"/>
              </a:rPr>
              <a:t>deepfake</a:t>
            </a:r>
            <a:r>
              <a:rPr lang="en-US" sz="1200" dirty="0">
                <a:latin typeface="Times New Roman" panose="02020603050405020304" pitchFamily="18" charset="0"/>
                <a:cs typeface="Times New Roman" panose="02020603050405020304" pitchFamily="18" charset="0"/>
              </a:rPr>
              <a:t> videos by detecting face warping artifacts. </a:t>
            </a:r>
            <a:r>
              <a:rPr lang="en-US" sz="1200" dirty="0" err="1">
                <a:latin typeface="Times New Roman" panose="02020603050405020304" pitchFamily="18" charset="0"/>
                <a:cs typeface="Times New Roman" panose="02020603050405020304" pitchFamily="18" charset="0"/>
              </a:rPr>
              <a:t>arXiv</a:t>
            </a:r>
            <a:r>
              <a:rPr lang="en-US" sz="1200" dirty="0">
                <a:latin typeface="Times New Roman" panose="02020603050405020304" pitchFamily="18" charset="0"/>
                <a:cs typeface="Times New Roman" panose="02020603050405020304" pitchFamily="18" charset="0"/>
              </a:rPr>
              <a:t> preprint arXiv:1811.00656, </a:t>
            </a:r>
            <a:r>
              <a:rPr lang="en-US" sz="1200" dirty="0" smtClean="0">
                <a:latin typeface="Times New Roman" panose="02020603050405020304" pitchFamily="18" charset="0"/>
                <a:cs typeface="Times New Roman" panose="02020603050405020304" pitchFamily="18" charset="0"/>
              </a:rPr>
              <a:t>2018</a:t>
            </a:r>
          </a:p>
          <a:p>
            <a:pPr marL="342900" indent="-342900">
              <a:buFont typeface="+mj-lt"/>
              <a:buAutoNum type="arabicPeriod"/>
            </a:pPr>
            <a:r>
              <a:rPr lang="en-US" sz="1200" dirty="0" smtClean="0">
                <a:latin typeface="Times New Roman" panose="02020603050405020304" pitchFamily="18" charset="0"/>
                <a:cs typeface="Times New Roman" panose="02020603050405020304" pitchFamily="18" charset="0"/>
              </a:rPr>
              <a:t>D</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Afchar</a:t>
            </a:r>
            <a:r>
              <a:rPr lang="en-US" sz="1200" dirty="0">
                <a:latin typeface="Times New Roman" panose="02020603050405020304" pitchFamily="18" charset="0"/>
                <a:cs typeface="Times New Roman" panose="02020603050405020304" pitchFamily="18" charset="0"/>
              </a:rPr>
              <a:t>, V. </a:t>
            </a:r>
            <a:r>
              <a:rPr lang="en-US" sz="1200" dirty="0" err="1">
                <a:latin typeface="Times New Roman" panose="02020603050405020304" pitchFamily="18" charset="0"/>
                <a:cs typeface="Times New Roman" panose="02020603050405020304" pitchFamily="18" charset="0"/>
              </a:rPr>
              <a:t>Nozick</a:t>
            </a:r>
            <a:r>
              <a:rPr lang="en-US" sz="1200" dirty="0">
                <a:latin typeface="Times New Roman" panose="02020603050405020304" pitchFamily="18" charset="0"/>
                <a:cs typeface="Times New Roman" panose="02020603050405020304" pitchFamily="18" charset="0"/>
              </a:rPr>
              <a:t>, J. Yamagishi and I. </a:t>
            </a:r>
            <a:r>
              <a:rPr lang="en-US" sz="1200" dirty="0" err="1">
                <a:latin typeface="Times New Roman" panose="02020603050405020304" pitchFamily="18" charset="0"/>
                <a:cs typeface="Times New Roman" panose="02020603050405020304" pitchFamily="18" charset="0"/>
              </a:rPr>
              <a:t>Echizen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MesoNet</a:t>
            </a:r>
            <a:r>
              <a:rPr lang="en-US" sz="1200" dirty="0">
                <a:latin typeface="Times New Roman" panose="02020603050405020304" pitchFamily="18" charset="0"/>
                <a:cs typeface="Times New Roman" panose="02020603050405020304" pitchFamily="18" charset="0"/>
              </a:rPr>
              <a:t>: a Compact Facial Video Forgery Detection Network," </a:t>
            </a:r>
            <a:r>
              <a:rPr lang="en-US" sz="1200" i="1" dirty="0">
                <a:latin typeface="Times New Roman" panose="02020603050405020304" pitchFamily="18" charset="0"/>
                <a:cs typeface="Times New Roman" panose="02020603050405020304" pitchFamily="18" charset="0"/>
              </a:rPr>
              <a:t>2018 IEEE International Workshop on Information Forensics and Security (WIFS)</a:t>
            </a:r>
            <a:r>
              <a:rPr lang="en-US" sz="1200" dirty="0">
                <a:latin typeface="Times New Roman" panose="02020603050405020304" pitchFamily="18" charset="0"/>
                <a:cs typeface="Times New Roman" panose="02020603050405020304" pitchFamily="18" charset="0"/>
              </a:rPr>
              <a:t>, Hong Kong, Hong Kong, 2018, pp. 1-7, </a:t>
            </a:r>
            <a:r>
              <a:rPr lang="en-US" sz="1200" dirty="0" err="1">
                <a:latin typeface="Times New Roman" panose="02020603050405020304" pitchFamily="18" charset="0"/>
                <a:cs typeface="Times New Roman" panose="02020603050405020304" pitchFamily="18" charset="0"/>
              </a:rPr>
              <a:t>doi</a:t>
            </a:r>
            <a:r>
              <a:rPr lang="en-US" sz="1200" dirty="0">
                <a:latin typeface="Times New Roman" panose="02020603050405020304" pitchFamily="18" charset="0"/>
                <a:cs typeface="Times New Roman" panose="02020603050405020304" pitchFamily="18" charset="0"/>
              </a:rPr>
              <a:t>: 10.1109/WIFS.2018.8630761</a:t>
            </a:r>
            <a:r>
              <a:rPr lang="en-US" sz="1200"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US" sz="1200" dirty="0">
                <a:latin typeface="Times New Roman" panose="02020603050405020304" pitchFamily="18" charset="0"/>
                <a:cs typeface="Times New Roman" panose="02020603050405020304" pitchFamily="18" charset="0"/>
              </a:rPr>
              <a:t>D. </a:t>
            </a:r>
            <a:r>
              <a:rPr lang="en-US" sz="1200" dirty="0" err="1">
                <a:latin typeface="Times New Roman" panose="02020603050405020304" pitchFamily="18" charset="0"/>
                <a:cs typeface="Times New Roman" panose="02020603050405020304" pitchFamily="18" charset="0"/>
              </a:rPr>
              <a:t>Güera</a:t>
            </a:r>
            <a:r>
              <a:rPr lang="en-US" sz="1200" dirty="0">
                <a:latin typeface="Times New Roman" panose="02020603050405020304" pitchFamily="18" charset="0"/>
                <a:cs typeface="Times New Roman" panose="02020603050405020304" pitchFamily="18" charset="0"/>
              </a:rPr>
              <a:t> and E. J. </a:t>
            </a:r>
            <a:r>
              <a:rPr lang="en-US" sz="1200" dirty="0" err="1">
                <a:latin typeface="Times New Roman" panose="02020603050405020304" pitchFamily="18" charset="0"/>
                <a:cs typeface="Times New Roman" panose="02020603050405020304" pitchFamily="18" charset="0"/>
              </a:rPr>
              <a:t>Delp</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Deepfake</a:t>
            </a:r>
            <a:r>
              <a:rPr lang="en-US" sz="1200" dirty="0">
                <a:latin typeface="Times New Roman" panose="02020603050405020304" pitchFamily="18" charset="0"/>
                <a:cs typeface="Times New Roman" panose="02020603050405020304" pitchFamily="18" charset="0"/>
              </a:rPr>
              <a:t> Video Detection Using Recurrent Neural Networks," </a:t>
            </a:r>
            <a:r>
              <a:rPr lang="en-US" sz="1200" i="1" dirty="0">
                <a:latin typeface="Times New Roman" panose="02020603050405020304" pitchFamily="18" charset="0"/>
                <a:cs typeface="Times New Roman" panose="02020603050405020304" pitchFamily="18" charset="0"/>
              </a:rPr>
              <a:t>2018 15th IEEE International Conference on Advanced Video and Signal Based Surveillance (AVSS)</a:t>
            </a:r>
            <a:r>
              <a:rPr lang="en-US" sz="1200" dirty="0">
                <a:latin typeface="Times New Roman" panose="02020603050405020304" pitchFamily="18" charset="0"/>
                <a:cs typeface="Times New Roman" panose="02020603050405020304" pitchFamily="18" charset="0"/>
              </a:rPr>
              <a:t>, Auckland, New Zealand, 2018, pp. 1-6, </a:t>
            </a:r>
            <a:r>
              <a:rPr lang="en-US" sz="1200" dirty="0" err="1">
                <a:latin typeface="Times New Roman" panose="02020603050405020304" pitchFamily="18" charset="0"/>
                <a:cs typeface="Times New Roman" panose="02020603050405020304" pitchFamily="18" charset="0"/>
              </a:rPr>
              <a:t>doi</a:t>
            </a:r>
            <a:r>
              <a:rPr lang="en-US" sz="1200" dirty="0">
                <a:latin typeface="Times New Roman" panose="02020603050405020304" pitchFamily="18" charset="0"/>
                <a:cs typeface="Times New Roman" panose="02020603050405020304" pitchFamily="18" charset="0"/>
              </a:rPr>
              <a:t>: 10.1109/AVSS.2018.8639163</a:t>
            </a:r>
            <a:r>
              <a:rPr lang="en-US" sz="1200"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US" sz="1200" dirty="0">
                <a:latin typeface="Times New Roman" panose="02020603050405020304" pitchFamily="18" charset="0"/>
                <a:cs typeface="Times New Roman" panose="02020603050405020304" pitchFamily="18" charset="0"/>
              </a:rPr>
              <a:t>X. Yang, Y. Li and S. </a:t>
            </a:r>
            <a:r>
              <a:rPr lang="en-US" sz="1200" dirty="0" err="1">
                <a:latin typeface="Times New Roman" panose="02020603050405020304" pitchFamily="18" charset="0"/>
                <a:cs typeface="Times New Roman" panose="02020603050405020304" pitchFamily="18" charset="0"/>
              </a:rPr>
              <a:t>Lyu</a:t>
            </a:r>
            <a:r>
              <a:rPr lang="en-US" sz="1200" dirty="0">
                <a:latin typeface="Times New Roman" panose="02020603050405020304" pitchFamily="18" charset="0"/>
                <a:cs typeface="Times New Roman" panose="02020603050405020304" pitchFamily="18" charset="0"/>
              </a:rPr>
              <a:t>, "Exposing Deep Fakes Using Inconsistent Head Poses," </a:t>
            </a:r>
            <a:r>
              <a:rPr lang="en-US" sz="1200" i="1" dirty="0">
                <a:latin typeface="Times New Roman" panose="02020603050405020304" pitchFamily="18" charset="0"/>
                <a:cs typeface="Times New Roman" panose="02020603050405020304" pitchFamily="18" charset="0"/>
              </a:rPr>
              <a:t>ICASSP 2019 - 2019 IEEE International Conference on Acoustics, Speech and Signal Processing (ICASSP)</a:t>
            </a:r>
            <a:r>
              <a:rPr lang="en-US" sz="1200" dirty="0">
                <a:latin typeface="Times New Roman" panose="02020603050405020304" pitchFamily="18" charset="0"/>
                <a:cs typeface="Times New Roman" panose="02020603050405020304" pitchFamily="18" charset="0"/>
              </a:rPr>
              <a:t>, Brighton, United Kingdom, 2019, pp. 8261-8265, </a:t>
            </a:r>
            <a:r>
              <a:rPr lang="en-US" sz="1200" dirty="0" err="1">
                <a:latin typeface="Times New Roman" panose="02020603050405020304" pitchFamily="18" charset="0"/>
                <a:cs typeface="Times New Roman" panose="02020603050405020304" pitchFamily="18" charset="0"/>
              </a:rPr>
              <a:t>doi</a:t>
            </a:r>
            <a:r>
              <a:rPr lang="en-US" sz="1200" dirty="0">
                <a:latin typeface="Times New Roman" panose="02020603050405020304" pitchFamily="18" charset="0"/>
                <a:cs typeface="Times New Roman" panose="02020603050405020304" pitchFamily="18" charset="0"/>
              </a:rPr>
              <a:t>: 10.1109/ICASSP.2019.8683164</a:t>
            </a:r>
            <a:r>
              <a:rPr lang="en-US" sz="1200"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US" sz="1200" dirty="0" smtClean="0">
                <a:latin typeface="Times New Roman" panose="02020603050405020304" pitchFamily="18" charset="0"/>
                <a:cs typeface="Times New Roman" panose="02020603050405020304" pitchFamily="18" charset="0"/>
              </a:rPr>
              <a:t>J</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Baek</a:t>
            </a:r>
            <a:r>
              <a:rPr lang="en-US" sz="1200" dirty="0">
                <a:latin typeface="Times New Roman" panose="02020603050405020304" pitchFamily="18" charset="0"/>
                <a:cs typeface="Times New Roman" panose="02020603050405020304" pitchFamily="18" charset="0"/>
              </a:rPr>
              <a:t>, Y. </a:t>
            </a:r>
            <a:r>
              <a:rPr lang="en-US" sz="1200" dirty="0" err="1">
                <a:latin typeface="Times New Roman" panose="02020603050405020304" pitchFamily="18" charset="0"/>
                <a:cs typeface="Times New Roman" panose="02020603050405020304" pitchFamily="18" charset="0"/>
              </a:rPr>
              <a:t>Yoo</a:t>
            </a:r>
            <a:r>
              <a:rPr lang="en-US" sz="1200" dirty="0">
                <a:latin typeface="Times New Roman" panose="02020603050405020304" pitchFamily="18" charset="0"/>
                <a:cs typeface="Times New Roman" panose="02020603050405020304" pitchFamily="18" charset="0"/>
              </a:rPr>
              <a:t> and S. Bae, "Generative Adversarial Ensemble Learning for Face Forensics," in </a:t>
            </a:r>
            <a:r>
              <a:rPr lang="en-US" sz="1200" i="1" dirty="0">
                <a:latin typeface="Times New Roman" panose="02020603050405020304" pitchFamily="18" charset="0"/>
                <a:cs typeface="Times New Roman" panose="02020603050405020304" pitchFamily="18" charset="0"/>
              </a:rPr>
              <a:t>IEEE Access</a:t>
            </a:r>
            <a:r>
              <a:rPr lang="en-US" sz="1200" dirty="0">
                <a:latin typeface="Times New Roman" panose="02020603050405020304" pitchFamily="18" charset="0"/>
                <a:cs typeface="Times New Roman" panose="02020603050405020304" pitchFamily="18" charset="0"/>
              </a:rPr>
              <a:t>, vol. 8, pp. 45421-45431, 2020, </a:t>
            </a:r>
            <a:r>
              <a:rPr lang="en-US" sz="1200" dirty="0" err="1">
                <a:latin typeface="Times New Roman" panose="02020603050405020304" pitchFamily="18" charset="0"/>
                <a:cs typeface="Times New Roman" panose="02020603050405020304" pitchFamily="18" charset="0"/>
              </a:rPr>
              <a:t>doi</a:t>
            </a:r>
            <a:r>
              <a:rPr lang="en-US" sz="1200" dirty="0">
                <a:latin typeface="Times New Roman" panose="02020603050405020304" pitchFamily="18" charset="0"/>
                <a:cs typeface="Times New Roman" panose="02020603050405020304" pitchFamily="18" charset="0"/>
              </a:rPr>
              <a:t>: 10.1109/ACCESS.2020.2968612</a:t>
            </a:r>
            <a:r>
              <a:rPr lang="en-US" sz="1200"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US" sz="1200" dirty="0">
                <a:latin typeface="Times New Roman" panose="02020603050405020304" pitchFamily="18" charset="0"/>
                <a:cs typeface="Times New Roman" panose="02020603050405020304" pitchFamily="18" charset="0"/>
              </a:rPr>
              <a:t>I. </a:t>
            </a:r>
            <a:r>
              <a:rPr lang="en-US" sz="1200" dirty="0" err="1">
                <a:latin typeface="Times New Roman" panose="02020603050405020304" pitchFamily="18" charset="0"/>
                <a:cs typeface="Times New Roman" panose="02020603050405020304" pitchFamily="18" charset="0"/>
              </a:rPr>
              <a:t>Amerini</a:t>
            </a:r>
            <a:r>
              <a:rPr lang="en-US" sz="1200" dirty="0">
                <a:latin typeface="Times New Roman" panose="02020603050405020304" pitchFamily="18" charset="0"/>
                <a:cs typeface="Times New Roman" panose="02020603050405020304" pitchFamily="18" charset="0"/>
              </a:rPr>
              <a:t>, L. </a:t>
            </a:r>
            <a:r>
              <a:rPr lang="en-US" sz="1200" dirty="0" err="1">
                <a:latin typeface="Times New Roman" panose="02020603050405020304" pitchFamily="18" charset="0"/>
                <a:cs typeface="Times New Roman" panose="02020603050405020304" pitchFamily="18" charset="0"/>
              </a:rPr>
              <a:t>Galteri</a:t>
            </a:r>
            <a:r>
              <a:rPr lang="en-US" sz="1200" dirty="0">
                <a:latin typeface="Times New Roman" panose="02020603050405020304" pitchFamily="18" charset="0"/>
                <a:cs typeface="Times New Roman" panose="02020603050405020304" pitchFamily="18" charset="0"/>
              </a:rPr>
              <a:t>, R. </a:t>
            </a:r>
            <a:r>
              <a:rPr lang="en-US" sz="1200" dirty="0" err="1">
                <a:latin typeface="Times New Roman" panose="02020603050405020304" pitchFamily="18" charset="0"/>
                <a:cs typeface="Times New Roman" panose="02020603050405020304" pitchFamily="18" charset="0"/>
              </a:rPr>
              <a:t>Caldelli</a:t>
            </a:r>
            <a:r>
              <a:rPr lang="en-US" sz="1200" dirty="0">
                <a:latin typeface="Times New Roman" panose="02020603050405020304" pitchFamily="18" charset="0"/>
                <a:cs typeface="Times New Roman" panose="02020603050405020304" pitchFamily="18" charset="0"/>
              </a:rPr>
              <a:t> and A. Del Bimbo, "</a:t>
            </a:r>
            <a:r>
              <a:rPr lang="en-US" sz="1200" dirty="0" err="1">
                <a:latin typeface="Times New Roman" panose="02020603050405020304" pitchFamily="18" charset="0"/>
                <a:cs typeface="Times New Roman" panose="02020603050405020304" pitchFamily="18" charset="0"/>
              </a:rPr>
              <a:t>Deepfake</a:t>
            </a:r>
            <a:r>
              <a:rPr lang="en-US" sz="1200" dirty="0">
                <a:latin typeface="Times New Roman" panose="02020603050405020304" pitchFamily="18" charset="0"/>
                <a:cs typeface="Times New Roman" panose="02020603050405020304" pitchFamily="18" charset="0"/>
              </a:rPr>
              <a:t> Video Detection through Optical Flow Based CNN," </a:t>
            </a:r>
            <a:r>
              <a:rPr lang="en-US" sz="1200" i="1" dirty="0">
                <a:latin typeface="Times New Roman" panose="02020603050405020304" pitchFamily="18" charset="0"/>
                <a:cs typeface="Times New Roman" panose="02020603050405020304" pitchFamily="18" charset="0"/>
              </a:rPr>
              <a:t>2019 IEEE/CVF International Conference on Computer Vision Workshop (ICCVW)</a:t>
            </a:r>
            <a:r>
              <a:rPr lang="en-US" sz="1200" dirty="0">
                <a:latin typeface="Times New Roman" panose="02020603050405020304" pitchFamily="18" charset="0"/>
                <a:cs typeface="Times New Roman" panose="02020603050405020304" pitchFamily="18" charset="0"/>
              </a:rPr>
              <a:t>, Seoul, Korea (South), 2019, pp. 1205-1207, </a:t>
            </a:r>
            <a:r>
              <a:rPr lang="en-US" sz="1200" dirty="0" err="1">
                <a:latin typeface="Times New Roman" panose="02020603050405020304" pitchFamily="18" charset="0"/>
                <a:cs typeface="Times New Roman" panose="02020603050405020304" pitchFamily="18" charset="0"/>
              </a:rPr>
              <a:t>doi</a:t>
            </a:r>
            <a:r>
              <a:rPr lang="en-US" sz="1200" dirty="0">
                <a:latin typeface="Times New Roman" panose="02020603050405020304" pitchFamily="18" charset="0"/>
                <a:cs typeface="Times New Roman" panose="02020603050405020304" pitchFamily="18" charset="0"/>
              </a:rPr>
              <a:t>: 10.1109/ICCVW.2019.00152</a:t>
            </a:r>
            <a:r>
              <a:rPr lang="en-US" sz="1200"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US" sz="1200" dirty="0">
                <a:latin typeface="Times New Roman" panose="02020603050405020304" pitchFamily="18" charset="0"/>
                <a:cs typeface="Times New Roman" panose="02020603050405020304" pitchFamily="18" charset="0"/>
              </a:rPr>
              <a:t>F. F. </a:t>
            </a:r>
            <a:r>
              <a:rPr lang="en-US" sz="1200" dirty="0" err="1">
                <a:latin typeface="Times New Roman" panose="02020603050405020304" pitchFamily="18" charset="0"/>
                <a:cs typeface="Times New Roman" panose="02020603050405020304" pitchFamily="18" charset="0"/>
              </a:rPr>
              <a:t>Kharbat</a:t>
            </a:r>
            <a:r>
              <a:rPr lang="en-US" sz="1200" dirty="0">
                <a:latin typeface="Times New Roman" panose="02020603050405020304" pitchFamily="18" charset="0"/>
                <a:cs typeface="Times New Roman" panose="02020603050405020304" pitchFamily="18" charset="0"/>
              </a:rPr>
              <a:t>, T. </a:t>
            </a:r>
            <a:r>
              <a:rPr lang="en-US" sz="1200" dirty="0" err="1">
                <a:latin typeface="Times New Roman" panose="02020603050405020304" pitchFamily="18" charset="0"/>
                <a:cs typeface="Times New Roman" panose="02020603050405020304" pitchFamily="18" charset="0"/>
              </a:rPr>
              <a:t>Elamsy</a:t>
            </a:r>
            <a:r>
              <a:rPr lang="en-US" sz="1200" dirty="0">
                <a:latin typeface="Times New Roman" panose="02020603050405020304" pitchFamily="18" charset="0"/>
                <a:cs typeface="Times New Roman" panose="02020603050405020304" pitchFamily="18" charset="0"/>
              </a:rPr>
              <a:t>, A. Mahmoud and R. Abdullah, "Image Feature Detectors for </a:t>
            </a:r>
            <a:r>
              <a:rPr lang="en-US" sz="1200" dirty="0" err="1">
                <a:latin typeface="Times New Roman" panose="02020603050405020304" pitchFamily="18" charset="0"/>
                <a:cs typeface="Times New Roman" panose="02020603050405020304" pitchFamily="18" charset="0"/>
              </a:rPr>
              <a:t>Deepfake</a:t>
            </a:r>
            <a:r>
              <a:rPr lang="en-US" sz="1200" dirty="0">
                <a:latin typeface="Times New Roman" panose="02020603050405020304" pitchFamily="18" charset="0"/>
                <a:cs typeface="Times New Roman" panose="02020603050405020304" pitchFamily="18" charset="0"/>
              </a:rPr>
              <a:t> Video Detection," </a:t>
            </a:r>
            <a:r>
              <a:rPr lang="en-US" sz="1200" i="1" dirty="0">
                <a:latin typeface="Times New Roman" panose="02020603050405020304" pitchFamily="18" charset="0"/>
                <a:cs typeface="Times New Roman" panose="02020603050405020304" pitchFamily="18" charset="0"/>
              </a:rPr>
              <a:t>2019 IEEE/ACS 16th International Conference on Computer Systems and Applications (AICCSA)</a:t>
            </a:r>
            <a:r>
              <a:rPr lang="en-US" sz="1200" dirty="0">
                <a:latin typeface="Times New Roman" panose="02020603050405020304" pitchFamily="18" charset="0"/>
                <a:cs typeface="Times New Roman" panose="02020603050405020304" pitchFamily="18" charset="0"/>
              </a:rPr>
              <a:t>, Abu Dhabi, United Arab Emirates, 2019, pp. 1-4, </a:t>
            </a:r>
            <a:r>
              <a:rPr lang="en-US" sz="1200" dirty="0" err="1">
                <a:latin typeface="Times New Roman" panose="02020603050405020304" pitchFamily="18" charset="0"/>
                <a:cs typeface="Times New Roman" panose="02020603050405020304" pitchFamily="18" charset="0"/>
              </a:rPr>
              <a:t>doi</a:t>
            </a:r>
            <a:r>
              <a:rPr lang="en-US" sz="1200" dirty="0">
                <a:latin typeface="Times New Roman" panose="02020603050405020304" pitchFamily="18" charset="0"/>
                <a:cs typeface="Times New Roman" panose="02020603050405020304" pitchFamily="18" charset="0"/>
              </a:rPr>
              <a:t>: 10.1109/AICCSA47632.2019.9035360</a:t>
            </a:r>
            <a:r>
              <a:rPr lang="en-US" sz="1200"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US" sz="1200" dirty="0">
                <a:latin typeface="Times New Roman" panose="02020603050405020304" pitchFamily="18" charset="0"/>
                <a:cs typeface="Times New Roman" panose="02020603050405020304" pitchFamily="18" charset="0"/>
              </a:rPr>
              <a:t>N. S. Ivanov, A. V. </a:t>
            </a:r>
            <a:r>
              <a:rPr lang="en-US" sz="1200" dirty="0" err="1">
                <a:latin typeface="Times New Roman" panose="02020603050405020304" pitchFamily="18" charset="0"/>
                <a:cs typeface="Times New Roman" panose="02020603050405020304" pitchFamily="18" charset="0"/>
              </a:rPr>
              <a:t>Arzhskov</a:t>
            </a:r>
            <a:r>
              <a:rPr lang="en-US" sz="1200" dirty="0">
                <a:latin typeface="Times New Roman" panose="02020603050405020304" pitchFamily="18" charset="0"/>
                <a:cs typeface="Times New Roman" panose="02020603050405020304" pitchFamily="18" charset="0"/>
              </a:rPr>
              <a:t> and V. G. </a:t>
            </a:r>
            <a:r>
              <a:rPr lang="en-US" sz="1200" dirty="0" err="1">
                <a:latin typeface="Times New Roman" panose="02020603050405020304" pitchFamily="18" charset="0"/>
                <a:cs typeface="Times New Roman" panose="02020603050405020304" pitchFamily="18" charset="0"/>
              </a:rPr>
              <a:t>Ivanenko</a:t>
            </a:r>
            <a:r>
              <a:rPr lang="en-US" sz="1200" dirty="0">
                <a:latin typeface="Times New Roman" panose="02020603050405020304" pitchFamily="18" charset="0"/>
                <a:cs typeface="Times New Roman" panose="02020603050405020304" pitchFamily="18" charset="0"/>
              </a:rPr>
              <a:t>, "Combining Deep Learning and Super-Resolution Algorithms for Deep Fake Detection," </a:t>
            </a:r>
            <a:r>
              <a:rPr lang="en-US" sz="1200" i="1" dirty="0">
                <a:latin typeface="Times New Roman" panose="02020603050405020304" pitchFamily="18" charset="0"/>
                <a:cs typeface="Times New Roman" panose="02020603050405020304" pitchFamily="18" charset="0"/>
              </a:rPr>
              <a:t>2020 IEEE Conference of Russian Young Researchers in Electrical and Electronic Engineering (</a:t>
            </a:r>
            <a:r>
              <a:rPr lang="en-US" sz="1200" i="1" dirty="0" err="1">
                <a:latin typeface="Times New Roman" panose="02020603050405020304" pitchFamily="18" charset="0"/>
                <a:cs typeface="Times New Roman" panose="02020603050405020304" pitchFamily="18" charset="0"/>
              </a:rPr>
              <a:t>EIConRus</a:t>
            </a:r>
            <a:r>
              <a:rPr lang="en-US" sz="1200" i="1" dirty="0">
                <a:latin typeface="Times New Roman" panose="02020603050405020304" pitchFamily="18" charset="0"/>
                <a:cs typeface="Times New Roman" panose="02020603050405020304" pitchFamily="18" charset="0"/>
              </a:rPr>
              <a:t>)</a:t>
            </a:r>
            <a:r>
              <a:rPr lang="en-US" sz="1200" dirty="0">
                <a:latin typeface="Times New Roman" panose="02020603050405020304" pitchFamily="18" charset="0"/>
                <a:cs typeface="Times New Roman" panose="02020603050405020304" pitchFamily="18" charset="0"/>
              </a:rPr>
              <a:t>, St. Petersburg and Moscow, Russia, 2020, pp. 326-328, </a:t>
            </a:r>
            <a:r>
              <a:rPr lang="en-US" sz="1200" dirty="0" err="1">
                <a:latin typeface="Times New Roman" panose="02020603050405020304" pitchFamily="18" charset="0"/>
                <a:cs typeface="Times New Roman" panose="02020603050405020304" pitchFamily="18" charset="0"/>
              </a:rPr>
              <a:t>doi</a:t>
            </a:r>
            <a:r>
              <a:rPr lang="en-US" sz="1200" dirty="0">
                <a:latin typeface="Times New Roman" panose="02020603050405020304" pitchFamily="18" charset="0"/>
                <a:cs typeface="Times New Roman" panose="02020603050405020304" pitchFamily="18" charset="0"/>
              </a:rPr>
              <a:t>: 10.1109/EIConRus49466.2020.9039498</a:t>
            </a:r>
            <a:r>
              <a:rPr lang="en-US" sz="1200"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US" sz="1200" dirty="0">
                <a:latin typeface="Times New Roman" panose="02020603050405020304" pitchFamily="18" charset="0"/>
                <a:cs typeface="Times New Roman" panose="02020603050405020304" pitchFamily="18" charset="0"/>
              </a:rPr>
              <a:t>T. Jung, S. Kim and K. Kim, "</a:t>
            </a:r>
            <a:r>
              <a:rPr lang="en-US" sz="1200" dirty="0" err="1">
                <a:latin typeface="Times New Roman" panose="02020603050405020304" pitchFamily="18" charset="0"/>
                <a:cs typeface="Times New Roman" panose="02020603050405020304" pitchFamily="18" charset="0"/>
              </a:rPr>
              <a:t>DeepVision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Deepfakes</a:t>
            </a:r>
            <a:r>
              <a:rPr lang="en-US" sz="1200" dirty="0">
                <a:latin typeface="Times New Roman" panose="02020603050405020304" pitchFamily="18" charset="0"/>
                <a:cs typeface="Times New Roman" panose="02020603050405020304" pitchFamily="18" charset="0"/>
              </a:rPr>
              <a:t> Detection Using Human Eye Blinking Pattern," in </a:t>
            </a:r>
            <a:r>
              <a:rPr lang="en-US" sz="1200" i="1" dirty="0">
                <a:latin typeface="Times New Roman" panose="02020603050405020304" pitchFamily="18" charset="0"/>
                <a:cs typeface="Times New Roman" panose="02020603050405020304" pitchFamily="18" charset="0"/>
              </a:rPr>
              <a:t>IEEE Access</a:t>
            </a:r>
            <a:r>
              <a:rPr lang="en-US" sz="1200" dirty="0">
                <a:latin typeface="Times New Roman" panose="02020603050405020304" pitchFamily="18" charset="0"/>
                <a:cs typeface="Times New Roman" panose="02020603050405020304" pitchFamily="18" charset="0"/>
              </a:rPr>
              <a:t>, vol. 8, pp. 83144-83154, 2020, </a:t>
            </a:r>
            <a:r>
              <a:rPr lang="en-US" sz="1200" dirty="0" err="1">
                <a:latin typeface="Times New Roman" panose="02020603050405020304" pitchFamily="18" charset="0"/>
                <a:cs typeface="Times New Roman" panose="02020603050405020304" pitchFamily="18" charset="0"/>
              </a:rPr>
              <a:t>doi</a:t>
            </a:r>
            <a:r>
              <a:rPr lang="en-US" sz="1200" dirty="0">
                <a:latin typeface="Times New Roman" panose="02020603050405020304" pitchFamily="18" charset="0"/>
                <a:cs typeface="Times New Roman" panose="02020603050405020304" pitchFamily="18" charset="0"/>
              </a:rPr>
              <a:t>: 10.1109/ACCESS.2020.2988660</a:t>
            </a:r>
            <a:r>
              <a:rPr lang="en-US" sz="1200"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US" sz="1200" dirty="0">
                <a:latin typeface="Times New Roman" panose="02020603050405020304" pitchFamily="18" charset="0"/>
                <a:cs typeface="Times New Roman" panose="02020603050405020304" pitchFamily="18" charset="0"/>
              </a:rPr>
              <a:t>M. F. Hashmi, B. K. K. Ashish, A. G. </a:t>
            </a:r>
            <a:r>
              <a:rPr lang="en-US" sz="1200" dirty="0" err="1">
                <a:latin typeface="Times New Roman" panose="02020603050405020304" pitchFamily="18" charset="0"/>
                <a:cs typeface="Times New Roman" panose="02020603050405020304" pitchFamily="18" charset="0"/>
              </a:rPr>
              <a:t>Keskar</a:t>
            </a:r>
            <a:r>
              <a:rPr lang="en-US" sz="1200" dirty="0">
                <a:latin typeface="Times New Roman" panose="02020603050405020304" pitchFamily="18" charset="0"/>
                <a:cs typeface="Times New Roman" panose="02020603050405020304" pitchFamily="18" charset="0"/>
              </a:rPr>
              <a:t>, NA. Kumar, A. </a:t>
            </a:r>
            <a:r>
              <a:rPr lang="en-US" sz="1200" dirty="0" err="1">
                <a:latin typeface="Times New Roman" panose="02020603050405020304" pitchFamily="18" charset="0"/>
                <a:cs typeface="Times New Roman" panose="02020603050405020304" pitchFamily="18" charset="0"/>
              </a:rPr>
              <a:t>Bhavsar</a:t>
            </a:r>
            <a:r>
              <a:rPr lang="en-US" sz="1200" dirty="0">
                <a:latin typeface="Times New Roman" panose="02020603050405020304" pitchFamily="18" charset="0"/>
                <a:cs typeface="Times New Roman" panose="02020603050405020304" pitchFamily="18" charset="0"/>
              </a:rPr>
              <a:t> and R. </a:t>
            </a:r>
            <a:r>
              <a:rPr lang="en-US" sz="1200" dirty="0" err="1">
                <a:latin typeface="Times New Roman" panose="02020603050405020304" pitchFamily="18" charset="0"/>
                <a:cs typeface="Times New Roman" panose="02020603050405020304" pitchFamily="18" charset="0"/>
              </a:rPr>
              <a:t>Verma</a:t>
            </a:r>
            <a:r>
              <a:rPr lang="en-US" sz="1200" dirty="0">
                <a:latin typeface="Times New Roman" panose="02020603050405020304" pitchFamily="18" charset="0"/>
                <a:cs typeface="Times New Roman" panose="02020603050405020304" pitchFamily="18" charset="0"/>
              </a:rPr>
              <a:t>, "Detecting </a:t>
            </a:r>
            <a:r>
              <a:rPr lang="en-US" sz="1200" dirty="0" err="1">
                <a:latin typeface="Times New Roman" panose="02020603050405020304" pitchFamily="18" charset="0"/>
                <a:cs typeface="Times New Roman" panose="02020603050405020304" pitchFamily="18" charset="0"/>
              </a:rPr>
              <a:t>Deepfakes</a:t>
            </a:r>
            <a:r>
              <a:rPr lang="en-US" sz="1200" dirty="0">
                <a:latin typeface="Times New Roman" panose="02020603050405020304" pitchFamily="18" charset="0"/>
                <a:cs typeface="Times New Roman" panose="02020603050405020304" pitchFamily="18" charset="0"/>
              </a:rPr>
              <a:t> with Metric Learning," </a:t>
            </a:r>
            <a:r>
              <a:rPr lang="en-US" sz="1200" i="1" dirty="0">
                <a:latin typeface="Times New Roman" panose="02020603050405020304" pitchFamily="18" charset="0"/>
                <a:cs typeface="Times New Roman" panose="02020603050405020304" pitchFamily="18" charset="0"/>
              </a:rPr>
              <a:t>2020 8th International Workshop on Biometrics and Forensics (IWBF)</a:t>
            </a:r>
            <a:r>
              <a:rPr lang="en-US" sz="1200" dirty="0">
                <a:latin typeface="Times New Roman" panose="02020603050405020304" pitchFamily="18" charset="0"/>
                <a:cs typeface="Times New Roman" panose="02020603050405020304" pitchFamily="18" charset="0"/>
              </a:rPr>
              <a:t>, Porto, Portugal, 2020, pp. 1-6, </a:t>
            </a:r>
            <a:r>
              <a:rPr lang="en-US" sz="1200" dirty="0" err="1">
                <a:latin typeface="Times New Roman" panose="02020603050405020304" pitchFamily="18" charset="0"/>
                <a:cs typeface="Times New Roman" panose="02020603050405020304" pitchFamily="18" charset="0"/>
              </a:rPr>
              <a:t>doi</a:t>
            </a:r>
            <a:r>
              <a:rPr lang="en-US" sz="1200" dirty="0">
                <a:latin typeface="Times New Roman" panose="02020603050405020304" pitchFamily="18" charset="0"/>
                <a:cs typeface="Times New Roman" panose="02020603050405020304" pitchFamily="18" charset="0"/>
              </a:rPr>
              <a:t>: 10.1109/IWBF49977.2020.9107962.</a:t>
            </a:r>
          </a:p>
          <a:p>
            <a:pPr marL="342900" indent="-342900">
              <a:buFont typeface="+mj-lt"/>
              <a:buAutoNum type="arabicPeriod"/>
            </a:pPr>
            <a:endParaRPr lang="en-US" sz="12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962524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325483"/>
            <a:ext cx="10515600" cy="5902643"/>
          </a:xfrm>
        </p:spPr>
        <p:txBody>
          <a:bodyPr>
            <a:normAutofit/>
          </a:bodyPr>
          <a:lstStyle/>
          <a:p>
            <a:pPr>
              <a:buFont typeface="+mj-lt"/>
              <a:buAutoNum type="arabicPeriod" startAt="11"/>
            </a:pPr>
            <a:r>
              <a:rPr lang="en-US" sz="1200" dirty="0" smtClean="0">
                <a:latin typeface="Times New Roman" panose="02020603050405020304" pitchFamily="18" charset="0"/>
                <a:cs typeface="Times New Roman" panose="02020603050405020304" pitchFamily="18" charset="0"/>
              </a:rPr>
              <a:t>D. </a:t>
            </a:r>
            <a:r>
              <a:rPr lang="en-US" sz="1200" dirty="0" err="1" smtClean="0">
                <a:latin typeface="Times New Roman" panose="02020603050405020304" pitchFamily="18" charset="0"/>
                <a:cs typeface="Times New Roman" panose="02020603050405020304" pitchFamily="18" charset="0"/>
              </a:rPr>
              <a:t>Bokde</a:t>
            </a:r>
            <a:r>
              <a:rPr lang="en-US" sz="1200" dirty="0" smtClean="0">
                <a:latin typeface="Times New Roman" panose="02020603050405020304" pitchFamily="18" charset="0"/>
                <a:cs typeface="Times New Roman" panose="02020603050405020304" pitchFamily="18" charset="0"/>
              </a:rPr>
              <a:t>, J. H. Yoon and Z. W. </a:t>
            </a:r>
            <a:r>
              <a:rPr lang="en-US" sz="1200" dirty="0" err="1" smtClean="0">
                <a:latin typeface="Times New Roman" panose="02020603050405020304" pitchFamily="18" charset="0"/>
                <a:cs typeface="Times New Roman" panose="02020603050405020304" pitchFamily="18" charset="0"/>
              </a:rPr>
              <a:t>Geem</a:t>
            </a:r>
            <a:r>
              <a:rPr lang="en-US" sz="1200" dirty="0" smtClean="0">
                <a:latin typeface="Times New Roman" panose="02020603050405020304" pitchFamily="18" charset="0"/>
                <a:cs typeface="Times New Roman" panose="02020603050405020304" pitchFamily="18" charset="0"/>
              </a:rPr>
              <a:t>, "An Exploratory Analysis on Visual Counterfeits Using </a:t>
            </a:r>
            <a:r>
              <a:rPr lang="en-US" sz="1200" dirty="0" err="1" smtClean="0">
                <a:latin typeface="Times New Roman" panose="02020603050405020304" pitchFamily="18" charset="0"/>
                <a:cs typeface="Times New Roman" panose="02020603050405020304" pitchFamily="18" charset="0"/>
              </a:rPr>
              <a:t>Conv</a:t>
            </a:r>
            <a:r>
              <a:rPr lang="en-US" sz="1200" dirty="0" smtClean="0">
                <a:latin typeface="Times New Roman" panose="02020603050405020304" pitchFamily="18" charset="0"/>
                <a:cs typeface="Times New Roman" panose="02020603050405020304" pitchFamily="18" charset="0"/>
              </a:rPr>
              <a:t>-LSTM Hybrid Architecture," in </a:t>
            </a:r>
            <a:r>
              <a:rPr lang="en-US" sz="1200" i="1" dirty="0" smtClean="0">
                <a:latin typeface="Times New Roman" panose="02020603050405020304" pitchFamily="18" charset="0"/>
                <a:cs typeface="Times New Roman" panose="02020603050405020304" pitchFamily="18" charset="0"/>
              </a:rPr>
              <a:t>IEEE Access</a:t>
            </a:r>
            <a:r>
              <a:rPr lang="en-US" sz="1200" dirty="0" smtClean="0">
                <a:latin typeface="Times New Roman" panose="02020603050405020304" pitchFamily="18" charset="0"/>
                <a:cs typeface="Times New Roman" panose="02020603050405020304" pitchFamily="18" charset="0"/>
              </a:rPr>
              <a:t>, vol. 8, pp. 101293-101308, 2020, </a:t>
            </a:r>
            <a:r>
              <a:rPr lang="en-US" sz="1200" dirty="0" err="1" smtClean="0">
                <a:latin typeface="Times New Roman" panose="02020603050405020304" pitchFamily="18" charset="0"/>
                <a:cs typeface="Times New Roman" panose="02020603050405020304" pitchFamily="18" charset="0"/>
              </a:rPr>
              <a:t>doi</a:t>
            </a:r>
            <a:r>
              <a:rPr lang="en-US" sz="1200" dirty="0" smtClean="0">
                <a:latin typeface="Times New Roman" panose="02020603050405020304" pitchFamily="18" charset="0"/>
                <a:cs typeface="Times New Roman" panose="02020603050405020304" pitchFamily="18" charset="0"/>
              </a:rPr>
              <a:t>: 10.1109/ACCESS.2020.2998330</a:t>
            </a:r>
          </a:p>
          <a:p>
            <a:pPr>
              <a:buFont typeface="+mj-lt"/>
              <a:buAutoNum type="arabicPeriod" startAt="11"/>
            </a:pPr>
            <a:r>
              <a:rPr lang="en-US" sz="1200" dirty="0" err="1" smtClean="0">
                <a:latin typeface="Times New Roman" panose="02020603050405020304" pitchFamily="18" charset="0"/>
                <a:cs typeface="Times New Roman" panose="02020603050405020304" pitchFamily="18" charset="0"/>
              </a:rPr>
              <a:t>Fei</a:t>
            </a:r>
            <a:r>
              <a:rPr lang="en-US" sz="1200" dirty="0">
                <a:latin typeface="Times New Roman" panose="02020603050405020304" pitchFamily="18" charset="0"/>
                <a:cs typeface="Times New Roman" panose="02020603050405020304" pitchFamily="18" charset="0"/>
              </a:rPr>
              <a:t>, J., Xia, Z., Yu, P. </a:t>
            </a:r>
            <a:r>
              <a:rPr lang="en-US" sz="1200" i="1" dirty="0">
                <a:latin typeface="Times New Roman" panose="02020603050405020304" pitchFamily="18" charset="0"/>
                <a:cs typeface="Times New Roman" panose="02020603050405020304" pitchFamily="18" charset="0"/>
              </a:rPr>
              <a:t>et al.</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”Exposing </a:t>
            </a:r>
            <a:r>
              <a:rPr lang="en-US" sz="1200" dirty="0">
                <a:latin typeface="Times New Roman" panose="02020603050405020304" pitchFamily="18" charset="0"/>
                <a:cs typeface="Times New Roman" panose="02020603050405020304" pitchFamily="18" charset="0"/>
              </a:rPr>
              <a:t>AI-generated videos with motion magnification</a:t>
            </a:r>
            <a:r>
              <a:rPr lang="en-US" sz="1200" dirty="0" smtClean="0">
                <a:latin typeface="Times New Roman" panose="02020603050405020304" pitchFamily="18" charset="0"/>
                <a:cs typeface="Times New Roman" panose="02020603050405020304" pitchFamily="18" charset="0"/>
              </a:rPr>
              <a:t>.”</a:t>
            </a:r>
            <a:r>
              <a:rPr lang="en-US" sz="1200"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Multimed</a:t>
            </a:r>
            <a:r>
              <a:rPr lang="en-US" sz="1200" i="1" dirty="0">
                <a:latin typeface="Times New Roman" panose="02020603050405020304" pitchFamily="18" charset="0"/>
                <a:cs typeface="Times New Roman" panose="02020603050405020304" pitchFamily="18" charset="0"/>
              </a:rPr>
              <a:t> Tools </a:t>
            </a:r>
            <a:r>
              <a:rPr lang="en-US" sz="1200" i="1" dirty="0" err="1">
                <a:latin typeface="Times New Roman" panose="02020603050405020304" pitchFamily="18" charset="0"/>
                <a:cs typeface="Times New Roman" panose="02020603050405020304" pitchFamily="18" charset="0"/>
              </a:rPr>
              <a:t>Appl</a:t>
            </a:r>
            <a:r>
              <a:rPr lang="en-US" sz="1200" dirty="0">
                <a:latin typeface="Times New Roman" panose="02020603050405020304" pitchFamily="18" charset="0"/>
                <a:cs typeface="Times New Roman" panose="02020603050405020304" pitchFamily="18" charset="0"/>
              </a:rPr>
              <a:t> (2020). </a:t>
            </a:r>
            <a:r>
              <a:rPr lang="en-US" sz="1200" dirty="0">
                <a:solidFill>
                  <a:schemeClr val="tx1">
                    <a:lumMod val="85000"/>
                    <a:lumOff val="15000"/>
                  </a:schemeClr>
                </a:solidFill>
                <a:latin typeface="Times New Roman" panose="02020603050405020304" pitchFamily="18" charset="0"/>
                <a:cs typeface="Times New Roman" panose="02020603050405020304" pitchFamily="18" charset="0"/>
                <a:hlinkClick r:id="rId2"/>
              </a:rPr>
              <a:t>https://</a:t>
            </a:r>
            <a:r>
              <a:rPr lang="en-US" sz="1200" dirty="0" smtClean="0">
                <a:solidFill>
                  <a:schemeClr val="tx1">
                    <a:lumMod val="85000"/>
                    <a:lumOff val="15000"/>
                  </a:schemeClr>
                </a:solidFill>
                <a:latin typeface="Times New Roman" panose="02020603050405020304" pitchFamily="18" charset="0"/>
                <a:cs typeface="Times New Roman" panose="02020603050405020304" pitchFamily="18" charset="0"/>
                <a:hlinkClick r:id="rId2"/>
              </a:rPr>
              <a:t>doi.org/10.1007/s11042-020-09147-3</a:t>
            </a:r>
            <a:endParaRPr lang="en-US" sz="1200" dirty="0" smtClean="0">
              <a:solidFill>
                <a:schemeClr val="tx1">
                  <a:lumMod val="85000"/>
                  <a:lumOff val="15000"/>
                </a:schemeClr>
              </a:solidFill>
              <a:latin typeface="Times New Roman" panose="02020603050405020304" pitchFamily="18" charset="0"/>
              <a:cs typeface="Times New Roman" panose="02020603050405020304" pitchFamily="18" charset="0"/>
            </a:endParaRPr>
          </a:p>
          <a:p>
            <a:pPr>
              <a:buFont typeface="+mj-lt"/>
              <a:buAutoNum type="arabicPeriod" startAt="11"/>
            </a:pPr>
            <a:r>
              <a:rPr lang="en-US" sz="1200" dirty="0">
                <a:latin typeface="Times New Roman" panose="02020603050405020304" pitchFamily="18" charset="0"/>
                <a:cs typeface="Times New Roman" panose="02020603050405020304" pitchFamily="18" charset="0"/>
              </a:rPr>
              <a:t>M. A. </a:t>
            </a:r>
            <a:r>
              <a:rPr lang="en-US" sz="1200" dirty="0" err="1">
                <a:latin typeface="Times New Roman" panose="02020603050405020304" pitchFamily="18" charset="0"/>
                <a:cs typeface="Times New Roman" panose="02020603050405020304" pitchFamily="18" charset="0"/>
              </a:rPr>
              <a:t>Younus</a:t>
            </a:r>
            <a:r>
              <a:rPr lang="en-US" sz="1200" dirty="0">
                <a:latin typeface="Times New Roman" panose="02020603050405020304" pitchFamily="18" charset="0"/>
                <a:cs typeface="Times New Roman" panose="02020603050405020304" pitchFamily="18" charset="0"/>
              </a:rPr>
              <a:t> and T. M. Hasan, "Effective and Fast DeepFake Detection Method Based on </a:t>
            </a:r>
            <a:r>
              <a:rPr lang="en-US" sz="1200" dirty="0" err="1">
                <a:latin typeface="Times New Roman" panose="02020603050405020304" pitchFamily="18" charset="0"/>
                <a:cs typeface="Times New Roman" panose="02020603050405020304" pitchFamily="18" charset="0"/>
              </a:rPr>
              <a:t>Haar</a:t>
            </a:r>
            <a:r>
              <a:rPr lang="en-US" sz="1200" dirty="0">
                <a:latin typeface="Times New Roman" panose="02020603050405020304" pitchFamily="18" charset="0"/>
                <a:cs typeface="Times New Roman" panose="02020603050405020304" pitchFamily="18" charset="0"/>
              </a:rPr>
              <a:t> Wavelet Transform," </a:t>
            </a:r>
            <a:r>
              <a:rPr lang="en-US" sz="1200" i="1" dirty="0">
                <a:latin typeface="Times New Roman" panose="02020603050405020304" pitchFamily="18" charset="0"/>
                <a:cs typeface="Times New Roman" panose="02020603050405020304" pitchFamily="18" charset="0"/>
              </a:rPr>
              <a:t>2020 International Conference on Computer Science and Software Engineering (CSASE)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Duhok</a:t>
            </a:r>
            <a:r>
              <a:rPr lang="en-US" sz="1200" dirty="0">
                <a:latin typeface="Times New Roman" panose="02020603050405020304" pitchFamily="18" charset="0"/>
                <a:cs typeface="Times New Roman" panose="02020603050405020304" pitchFamily="18" charset="0"/>
              </a:rPr>
              <a:t>, Iraq, 2020, pp. 186-190, </a:t>
            </a:r>
            <a:r>
              <a:rPr lang="en-US" sz="1200" dirty="0" err="1">
                <a:latin typeface="Times New Roman" panose="02020603050405020304" pitchFamily="18" charset="0"/>
                <a:cs typeface="Times New Roman" panose="02020603050405020304" pitchFamily="18" charset="0"/>
              </a:rPr>
              <a:t>doi</a:t>
            </a:r>
            <a:r>
              <a:rPr lang="en-US" sz="1200" dirty="0">
                <a:latin typeface="Times New Roman" panose="02020603050405020304" pitchFamily="18" charset="0"/>
                <a:cs typeface="Times New Roman" panose="02020603050405020304" pitchFamily="18" charset="0"/>
              </a:rPr>
              <a:t>: 10.1109/CSASE48920.2020.9142077</a:t>
            </a:r>
            <a:r>
              <a:rPr lang="en-US" sz="1200" dirty="0" smtClean="0">
                <a:latin typeface="Times New Roman" panose="02020603050405020304" pitchFamily="18" charset="0"/>
                <a:cs typeface="Times New Roman" panose="02020603050405020304" pitchFamily="18" charset="0"/>
              </a:rPr>
              <a:t>.</a:t>
            </a:r>
          </a:p>
          <a:p>
            <a:pPr>
              <a:buFont typeface="+mj-lt"/>
              <a:buAutoNum type="arabicPeriod" startAt="11"/>
            </a:pPr>
            <a:r>
              <a:rPr lang="en-US" sz="1200" dirty="0">
                <a:latin typeface="Times New Roman" panose="02020603050405020304" pitchFamily="18" charset="0"/>
                <a:cs typeface="Times New Roman" panose="02020603050405020304" pitchFamily="18" charset="0"/>
              </a:rPr>
              <a:t>D. M. Montserrat </a:t>
            </a:r>
            <a:r>
              <a:rPr lang="en-US" sz="1200" i="1" dirty="0">
                <a:latin typeface="Times New Roman" panose="02020603050405020304" pitchFamily="18" charset="0"/>
                <a:cs typeface="Times New Roman" panose="02020603050405020304" pitchFamily="18" charset="0"/>
              </a:rPr>
              <a:t>et al</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Deepfakes</a:t>
            </a:r>
            <a:r>
              <a:rPr lang="en-US" sz="1200" dirty="0">
                <a:latin typeface="Times New Roman" panose="02020603050405020304" pitchFamily="18" charset="0"/>
                <a:cs typeface="Times New Roman" panose="02020603050405020304" pitchFamily="18" charset="0"/>
              </a:rPr>
              <a:t> Detection with Automatic Face Weighting," </a:t>
            </a:r>
            <a:r>
              <a:rPr lang="en-US" sz="1200" i="1" dirty="0">
                <a:latin typeface="Times New Roman" panose="02020603050405020304" pitchFamily="18" charset="0"/>
                <a:cs typeface="Times New Roman" panose="02020603050405020304" pitchFamily="18" charset="0"/>
              </a:rPr>
              <a:t>2020 IEEE/CVF Conference on Computer Vision and Pattern Recognition Workshops (CVPRW)</a:t>
            </a:r>
            <a:r>
              <a:rPr lang="en-US" sz="1200" dirty="0">
                <a:latin typeface="Times New Roman" panose="02020603050405020304" pitchFamily="18" charset="0"/>
                <a:cs typeface="Times New Roman" panose="02020603050405020304" pitchFamily="18" charset="0"/>
              </a:rPr>
              <a:t>, Seattle, WA, USA, 2020, pp. 2851-2859, </a:t>
            </a:r>
            <a:r>
              <a:rPr lang="en-US" sz="1200" dirty="0" err="1">
                <a:latin typeface="Times New Roman" panose="02020603050405020304" pitchFamily="18" charset="0"/>
                <a:cs typeface="Times New Roman" panose="02020603050405020304" pitchFamily="18" charset="0"/>
              </a:rPr>
              <a:t>doi</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10.1109/CVPRW50498.2020.00342.</a:t>
            </a:r>
          </a:p>
          <a:p>
            <a:pPr>
              <a:buFont typeface="+mj-lt"/>
              <a:buAutoNum type="arabicPeriod" startAt="11"/>
            </a:pPr>
            <a:r>
              <a:rPr lang="es-ES" sz="1200" dirty="0" err="1" smtClean="0"/>
              <a:t>Mingxing</a:t>
            </a:r>
            <a:r>
              <a:rPr lang="es-ES" sz="1200" dirty="0" smtClean="0"/>
              <a:t> </a:t>
            </a:r>
            <a:r>
              <a:rPr lang="es-ES" sz="1200" dirty="0"/>
              <a:t>Tan, </a:t>
            </a:r>
            <a:r>
              <a:rPr lang="es-ES" sz="1200" dirty="0" err="1"/>
              <a:t>Quoc</a:t>
            </a:r>
            <a:r>
              <a:rPr lang="es-ES" sz="1200" dirty="0"/>
              <a:t> V. Le</a:t>
            </a:r>
            <a:r>
              <a:rPr lang="en-US" sz="1400" dirty="0">
                <a:latin typeface="Times New Roman" panose="02020603050405020304" pitchFamily="18" charset="0"/>
                <a:cs typeface="Times New Roman" panose="02020603050405020304" pitchFamily="18" charset="0"/>
              </a:rPr>
              <a:t> </a:t>
            </a:r>
            <a:r>
              <a:rPr lang="en-US" sz="14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EfficientNet</a:t>
            </a:r>
            <a:r>
              <a:rPr lang="en-US" sz="1200" dirty="0">
                <a:latin typeface="Times New Roman" panose="02020603050405020304" pitchFamily="18" charset="0"/>
                <a:cs typeface="Times New Roman" panose="02020603050405020304" pitchFamily="18" charset="0"/>
              </a:rPr>
              <a:t>: Rethinking Model Scaling for Convolutional Neural </a:t>
            </a:r>
            <a:r>
              <a:rPr lang="en-US" sz="1200" dirty="0" smtClean="0">
                <a:latin typeface="Times New Roman" panose="02020603050405020304" pitchFamily="18" charset="0"/>
                <a:cs typeface="Times New Roman" panose="02020603050405020304" pitchFamily="18" charset="0"/>
              </a:rPr>
              <a:t>Networks”  (2019) </a:t>
            </a:r>
            <a:r>
              <a:rPr lang="en-US" sz="1200" dirty="0">
                <a:latin typeface="Times New Roman" panose="02020603050405020304" pitchFamily="18" charset="0"/>
                <a:cs typeface="Times New Roman" panose="02020603050405020304" pitchFamily="18" charset="0"/>
              </a:rPr>
              <a:t>Cornell </a:t>
            </a:r>
            <a:r>
              <a:rPr lang="en-US" sz="1200" dirty="0" smtClean="0">
                <a:latin typeface="Times New Roman" panose="02020603050405020304" pitchFamily="18" charset="0"/>
                <a:cs typeface="Times New Roman" panose="02020603050405020304" pitchFamily="18" charset="0"/>
              </a:rPr>
              <a:t>University </a:t>
            </a:r>
            <a:r>
              <a:rPr lang="en-US" sz="1200" u="sng" dirty="0">
                <a:solidFill>
                  <a:schemeClr val="accent5"/>
                </a:solidFill>
                <a:latin typeface="Times New Roman" panose="02020603050405020304" pitchFamily="18" charset="0"/>
                <a:cs typeface="Times New Roman" panose="02020603050405020304" pitchFamily="18" charset="0"/>
              </a:rPr>
              <a:t>https://arxiv.org/abs/1905.11946</a:t>
            </a:r>
            <a:endParaRPr lang="en-US" sz="1200" u="sng" dirty="0">
              <a:solidFill>
                <a:schemeClr val="accent5"/>
              </a:solidFill>
              <a:latin typeface="Times New Roman" panose="02020603050405020304" pitchFamily="18" charset="0"/>
              <a:ea typeface="Times New Roman"/>
              <a:cs typeface="Times New Roman" panose="02020603050405020304" pitchFamily="18" charset="0"/>
              <a:sym typeface="Times New Roman"/>
            </a:endParaRPr>
          </a:p>
          <a:p>
            <a:pPr>
              <a:buFont typeface="+mj-lt"/>
              <a:buAutoNum type="arabicPeriod" startAt="11"/>
            </a:pPr>
            <a:endParaRPr lang="en-US" sz="1200" dirty="0">
              <a:latin typeface="Times New Roman" panose="02020603050405020304" pitchFamily="18" charset="0"/>
              <a:cs typeface="Times New Roman" panose="02020603050405020304" pitchFamily="18" charset="0"/>
            </a:endParaRPr>
          </a:p>
          <a:p>
            <a:pPr>
              <a:buFont typeface="+mj-lt"/>
              <a:buAutoNum type="arabicPeriod" startAt="11"/>
            </a:pPr>
            <a:endParaRPr lang="en-US" sz="1200" dirty="0" smtClean="0">
              <a:latin typeface="Times New Roman" panose="02020603050405020304" pitchFamily="18" charset="0"/>
              <a:cs typeface="Times New Roman" panose="02020603050405020304" pitchFamily="18" charset="0"/>
            </a:endParaRPr>
          </a:p>
          <a:p>
            <a:pPr>
              <a:buFont typeface="+mj-lt"/>
              <a:buAutoNum type="arabicPeriod" startAt="11"/>
            </a:pP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17600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49224" y="512064"/>
            <a:ext cx="10515600" cy="5602197"/>
          </a:xfrm>
        </p:spPr>
        <p:txBody>
          <a:bodyPr>
            <a:normAutofit/>
          </a:bodyPr>
          <a:lstStyle/>
          <a:p>
            <a:pPr marL="0" indent="0">
              <a:buNone/>
            </a:pPr>
            <a:r>
              <a:rPr lang="en-US" sz="1800" b="1" dirty="0">
                <a:latin typeface="Times New Roman" panose="02020603050405020304" pitchFamily="18" charset="0"/>
                <a:cs typeface="Times New Roman" panose="02020603050405020304" pitchFamily="18" charset="0"/>
              </a:rPr>
              <a:t>Motivation</a:t>
            </a:r>
            <a:r>
              <a:rPr lang="en-US" sz="1800" b="1" dirty="0" smtClean="0">
                <a:latin typeface="Times New Roman" panose="02020603050405020304" pitchFamily="18" charset="0"/>
                <a:cs typeface="Times New Roman" panose="02020603050405020304" pitchFamily="18" charset="0"/>
              </a:rPr>
              <a:t>:</a:t>
            </a:r>
            <a:endParaRPr lang="en-US" sz="1800" b="1" dirty="0">
              <a:latin typeface="Times New Roman" panose="02020603050405020304" pitchFamily="18" charset="0"/>
              <a:cs typeface="Times New Roman" panose="02020603050405020304" pitchFamily="18" charset="0"/>
            </a:endParaRPr>
          </a:p>
          <a:p>
            <a:r>
              <a:rPr lang="en-US" sz="1200" dirty="0" err="1" smtClean="0">
                <a:latin typeface="Times New Roman" panose="02020603050405020304" pitchFamily="18" charset="0"/>
                <a:cs typeface="Times New Roman" panose="02020603050405020304" pitchFamily="18" charset="0"/>
              </a:rPr>
              <a:t>Deepfakes</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are </a:t>
            </a:r>
            <a:r>
              <a:rPr lang="en-US" sz="1200" dirty="0" smtClean="0">
                <a:latin typeface="Times New Roman" panose="02020603050405020304" pitchFamily="18" charset="0"/>
                <a:cs typeface="Times New Roman" panose="02020603050405020304" pitchFamily="18" charset="0"/>
              </a:rPr>
              <a:t>the generated media</a:t>
            </a:r>
            <a:r>
              <a:rPr lang="en-US" sz="1200" dirty="0">
                <a:latin typeface="Times New Roman" panose="02020603050405020304" pitchFamily="18" charset="0"/>
                <a:cs typeface="Times New Roman" panose="02020603050405020304" pitchFamily="18" charset="0"/>
              </a:rPr>
              <a:t> in which a person in an existing image or video is replaced with someone </a:t>
            </a:r>
            <a:r>
              <a:rPr lang="en-US" sz="1200" dirty="0" smtClean="0">
                <a:latin typeface="Times New Roman" panose="02020603050405020304" pitchFamily="18" charset="0"/>
                <a:cs typeface="Times New Roman" panose="02020603050405020304" pitchFamily="18" charset="0"/>
              </a:rPr>
              <a:t>else. </a:t>
            </a:r>
          </a:p>
          <a:p>
            <a:r>
              <a:rPr lang="en-US" sz="1200" dirty="0" smtClean="0">
                <a:latin typeface="Times New Roman" panose="02020603050405020304" pitchFamily="18" charset="0"/>
                <a:cs typeface="Times New Roman" panose="02020603050405020304" pitchFamily="18" charset="0"/>
              </a:rPr>
              <a:t>While </a:t>
            </a:r>
            <a:r>
              <a:rPr lang="en-US" sz="1200" dirty="0">
                <a:latin typeface="Times New Roman" panose="02020603050405020304" pitchFamily="18" charset="0"/>
                <a:cs typeface="Times New Roman" panose="02020603050405020304" pitchFamily="18" charset="0"/>
              </a:rPr>
              <a:t>the act of faking content is not new, </a:t>
            </a:r>
            <a:r>
              <a:rPr lang="en-US" sz="1200" dirty="0" err="1">
                <a:latin typeface="Times New Roman" panose="02020603050405020304" pitchFamily="18" charset="0"/>
                <a:cs typeface="Times New Roman" panose="02020603050405020304" pitchFamily="18" charset="0"/>
              </a:rPr>
              <a:t>deepfakes</a:t>
            </a:r>
            <a:r>
              <a:rPr lang="en-US" sz="1200" dirty="0">
                <a:latin typeface="Times New Roman" panose="02020603050405020304" pitchFamily="18" charset="0"/>
                <a:cs typeface="Times New Roman" panose="02020603050405020304" pitchFamily="18" charset="0"/>
              </a:rPr>
              <a:t> leverage powerful techniques from machine </a:t>
            </a:r>
            <a:r>
              <a:rPr lang="en-US" sz="1200" dirty="0" smtClean="0">
                <a:latin typeface="Times New Roman" panose="02020603050405020304" pitchFamily="18" charset="0"/>
                <a:cs typeface="Times New Roman" panose="02020603050405020304" pitchFamily="18" charset="0"/>
              </a:rPr>
              <a:t>learning and</a:t>
            </a:r>
            <a:r>
              <a:rPr lang="en-US" sz="1200" dirty="0">
                <a:latin typeface="Times New Roman" panose="02020603050405020304" pitchFamily="18" charset="0"/>
                <a:cs typeface="Times New Roman" panose="02020603050405020304" pitchFamily="18" charset="0"/>
              </a:rPr>
              <a:t> artificial </a:t>
            </a:r>
            <a:r>
              <a:rPr lang="en-US" sz="1200" dirty="0" smtClean="0">
                <a:latin typeface="Times New Roman" panose="02020603050405020304" pitchFamily="18" charset="0"/>
                <a:cs typeface="Times New Roman" panose="02020603050405020304" pitchFamily="18" charset="0"/>
              </a:rPr>
              <a:t>intelligence to </a:t>
            </a:r>
            <a:r>
              <a:rPr lang="en-US" sz="1200" dirty="0">
                <a:latin typeface="Times New Roman" panose="02020603050405020304" pitchFamily="18" charset="0"/>
                <a:cs typeface="Times New Roman" panose="02020603050405020304" pitchFamily="18" charset="0"/>
              </a:rPr>
              <a:t>manipulate or generate visual and audio content with a high potential to </a:t>
            </a:r>
            <a:r>
              <a:rPr lang="en-US" sz="1200" dirty="0" smtClean="0">
                <a:latin typeface="Times New Roman" panose="02020603050405020304" pitchFamily="18" charset="0"/>
                <a:cs typeface="Times New Roman" panose="02020603050405020304" pitchFamily="18" charset="0"/>
              </a:rPr>
              <a:t>deceive.</a:t>
            </a:r>
            <a:r>
              <a:rPr lang="en-US" sz="1200" baseline="300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The </a:t>
            </a:r>
            <a:r>
              <a:rPr lang="en-US" sz="1200" dirty="0">
                <a:latin typeface="Times New Roman" panose="02020603050405020304" pitchFamily="18" charset="0"/>
                <a:cs typeface="Times New Roman" panose="02020603050405020304" pitchFamily="18" charset="0"/>
              </a:rPr>
              <a:t>main machine learning methods used to create </a:t>
            </a:r>
            <a:r>
              <a:rPr lang="en-US" sz="1200" dirty="0" err="1">
                <a:latin typeface="Times New Roman" panose="02020603050405020304" pitchFamily="18" charset="0"/>
                <a:cs typeface="Times New Roman" panose="02020603050405020304" pitchFamily="18" charset="0"/>
              </a:rPr>
              <a:t>deepfakes</a:t>
            </a:r>
            <a:r>
              <a:rPr lang="en-US" sz="1200" dirty="0">
                <a:latin typeface="Times New Roman" panose="02020603050405020304" pitchFamily="18" charset="0"/>
                <a:cs typeface="Times New Roman" panose="02020603050405020304" pitchFamily="18" charset="0"/>
              </a:rPr>
              <a:t> are based on deep learning and involve training generative neural network architectures, such as </a:t>
            </a:r>
            <a:r>
              <a:rPr lang="en-US" sz="1200" b="1" dirty="0" err="1" smtClean="0">
                <a:latin typeface="Times New Roman" panose="02020603050405020304" pitchFamily="18" charset="0"/>
                <a:cs typeface="Times New Roman" panose="02020603050405020304" pitchFamily="18" charset="0"/>
              </a:rPr>
              <a:t>autoencoders</a:t>
            </a:r>
            <a:r>
              <a:rPr lang="en-US" sz="1200" dirty="0">
                <a:latin typeface="Times New Roman" panose="02020603050405020304" pitchFamily="18" charset="0"/>
                <a:cs typeface="Times New Roman" panose="02020603050405020304" pitchFamily="18" charset="0"/>
              </a:rPr>
              <a:t> or </a:t>
            </a:r>
            <a:r>
              <a:rPr lang="en-US" sz="1200" b="1" dirty="0">
                <a:latin typeface="Times New Roman" panose="02020603050405020304" pitchFamily="18" charset="0"/>
                <a:cs typeface="Times New Roman" panose="02020603050405020304" pitchFamily="18" charset="0"/>
              </a:rPr>
              <a:t>generative adversarial networks (GANs</a:t>
            </a:r>
            <a:r>
              <a:rPr lang="en-US" sz="1200" b="1" dirty="0" smtClean="0">
                <a:latin typeface="Times New Roman" panose="02020603050405020304" pitchFamily="18" charset="0"/>
                <a:cs typeface="Times New Roman" panose="02020603050405020304" pitchFamily="18" charset="0"/>
              </a:rPr>
              <a:t>)</a:t>
            </a:r>
            <a:r>
              <a:rPr lang="en-US" sz="1200" dirty="0" smtClean="0">
                <a:latin typeface="Times New Roman" panose="02020603050405020304" pitchFamily="18" charset="0"/>
                <a:cs typeface="Times New Roman" panose="02020603050405020304" pitchFamily="18" charset="0"/>
              </a:rPr>
              <a:t>.</a:t>
            </a:r>
          </a:p>
          <a:p>
            <a:r>
              <a:rPr lang="en-US" sz="1200" dirty="0">
                <a:latin typeface="Times New Roman" panose="02020603050405020304" pitchFamily="18" charset="0"/>
                <a:cs typeface="Times New Roman" panose="02020603050405020304" pitchFamily="18" charset="0"/>
              </a:rPr>
              <a:t>So far, </a:t>
            </a:r>
            <a:r>
              <a:rPr lang="en-US" sz="1200" dirty="0" err="1">
                <a:latin typeface="Times New Roman" panose="02020603050405020304" pitchFamily="18" charset="0"/>
                <a:cs typeface="Times New Roman" panose="02020603050405020304" pitchFamily="18" charset="0"/>
              </a:rPr>
              <a:t>deepfakes</a:t>
            </a:r>
            <a:r>
              <a:rPr lang="en-US" sz="1200" dirty="0">
                <a:latin typeface="Times New Roman" panose="02020603050405020304" pitchFamily="18" charset="0"/>
                <a:cs typeface="Times New Roman" panose="02020603050405020304" pitchFamily="18" charset="0"/>
              </a:rPr>
              <a:t> have been limited to amateur hobbyists putting </a:t>
            </a:r>
            <a:r>
              <a:rPr lang="en-US" sz="1200" dirty="0" smtClean="0">
                <a:latin typeface="Times New Roman" panose="02020603050405020304" pitchFamily="18" charset="0"/>
                <a:cs typeface="Times New Roman" panose="02020603050405020304" pitchFamily="18" charset="0"/>
              </a:rPr>
              <a:t>celebrities </a:t>
            </a:r>
            <a:r>
              <a:rPr lang="en-US" sz="1200" dirty="0">
                <a:latin typeface="Times New Roman" panose="02020603050405020304" pitchFamily="18" charset="0"/>
                <a:cs typeface="Times New Roman" panose="02020603050405020304" pitchFamily="18" charset="0"/>
              </a:rPr>
              <a:t>faces on </a:t>
            </a:r>
            <a:r>
              <a:rPr lang="en-US" sz="1200" dirty="0" smtClean="0">
                <a:latin typeface="Times New Roman" panose="02020603050405020304" pitchFamily="18" charset="0"/>
                <a:cs typeface="Times New Roman" panose="02020603050405020304" pitchFamily="18" charset="0"/>
              </a:rPr>
              <a:t>mems </a:t>
            </a:r>
            <a:r>
              <a:rPr lang="en-US" sz="1200" dirty="0">
                <a:latin typeface="Times New Roman" panose="02020603050405020304" pitchFamily="18" charset="0"/>
                <a:cs typeface="Times New Roman" panose="02020603050405020304" pitchFamily="18" charset="0"/>
              </a:rPr>
              <a:t>and making politicians say funny things. However, it would be just as easy to create a </a:t>
            </a:r>
            <a:r>
              <a:rPr lang="en-US" sz="1200" dirty="0" err="1">
                <a:latin typeface="Times New Roman" panose="02020603050405020304" pitchFamily="18" charset="0"/>
                <a:cs typeface="Times New Roman" panose="02020603050405020304" pitchFamily="18" charset="0"/>
              </a:rPr>
              <a:t>deepfake</a:t>
            </a:r>
            <a:r>
              <a:rPr lang="en-US" sz="1200" dirty="0">
                <a:latin typeface="Times New Roman" panose="02020603050405020304" pitchFamily="18" charset="0"/>
                <a:cs typeface="Times New Roman" panose="02020603050405020304" pitchFamily="18" charset="0"/>
              </a:rPr>
              <a:t> of an emergency alert warning an attack was imminent, </a:t>
            </a:r>
            <a:r>
              <a:rPr lang="en-US" sz="1200" dirty="0" smtClean="0">
                <a:latin typeface="Times New Roman" panose="02020603050405020304" pitchFamily="18" charset="0"/>
                <a:cs typeface="Times New Roman" panose="02020603050405020304" pitchFamily="18" charset="0"/>
              </a:rPr>
              <a:t>or </a:t>
            </a:r>
            <a:r>
              <a:rPr lang="en-US" sz="1200" dirty="0">
                <a:latin typeface="Times New Roman" panose="02020603050405020304" pitchFamily="18" charset="0"/>
                <a:cs typeface="Times New Roman" panose="02020603050405020304" pitchFamily="18" charset="0"/>
              </a:rPr>
              <a:t>to generate fake satellite images of the Earth to contain objects that do not really exist to confuse military analysts</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or disrupt a close election by dropping a fake video or audio recording of one of the candidates days before voting </a:t>
            </a:r>
            <a:r>
              <a:rPr lang="en-US" sz="1200" dirty="0" smtClean="0">
                <a:latin typeface="Times New Roman" panose="02020603050405020304" pitchFamily="18" charset="0"/>
                <a:cs typeface="Times New Roman" panose="02020603050405020304" pitchFamily="18" charset="0"/>
              </a:rPr>
              <a:t>starts, that’s why detection of </a:t>
            </a:r>
            <a:r>
              <a:rPr lang="en-US" sz="1200" dirty="0" err="1" smtClean="0">
                <a:latin typeface="Times New Roman" panose="02020603050405020304" pitchFamily="18" charset="0"/>
                <a:cs typeface="Times New Roman" panose="02020603050405020304" pitchFamily="18" charset="0"/>
              </a:rPr>
              <a:t>deepfake</a:t>
            </a:r>
            <a:r>
              <a:rPr lang="en-US" sz="1200" dirty="0" smtClean="0">
                <a:latin typeface="Times New Roman" panose="02020603050405020304" pitchFamily="18" charset="0"/>
                <a:cs typeface="Times New Roman" panose="02020603050405020304" pitchFamily="18" charset="0"/>
              </a:rPr>
              <a:t> video is necessary.</a:t>
            </a:r>
          </a:p>
          <a:p>
            <a:r>
              <a:rPr lang="en-US" sz="1200" dirty="0" smtClean="0">
                <a:latin typeface="Times New Roman" panose="02020603050405020304" pitchFamily="18" charset="0"/>
                <a:cs typeface="Times New Roman" panose="02020603050405020304" pitchFamily="18" charset="0"/>
              </a:rPr>
              <a:t>The following gif  which </a:t>
            </a:r>
            <a:r>
              <a:rPr lang="en-US" sz="1200" dirty="0">
                <a:latin typeface="Times New Roman" panose="02020603050405020304" pitchFamily="18" charset="0"/>
                <a:cs typeface="Times New Roman" panose="02020603050405020304" pitchFamily="18" charset="0"/>
              </a:rPr>
              <a:t>was released in 2019 </a:t>
            </a:r>
            <a:r>
              <a:rPr lang="en-US" sz="1200" dirty="0" smtClean="0">
                <a:latin typeface="Times New Roman" panose="02020603050405020304" pitchFamily="18" charset="0"/>
                <a:cs typeface="Times New Roman" panose="02020603050405020304" pitchFamily="18" charset="0"/>
              </a:rPr>
              <a:t>is very good example of </a:t>
            </a:r>
            <a:r>
              <a:rPr lang="en-US" sz="1200" dirty="0" err="1" smtClean="0">
                <a:latin typeface="Times New Roman" panose="02020603050405020304" pitchFamily="18" charset="0"/>
                <a:cs typeface="Times New Roman" panose="02020603050405020304" pitchFamily="18" charset="0"/>
              </a:rPr>
              <a:t>deepfake</a:t>
            </a:r>
            <a:r>
              <a:rPr lang="en-US" sz="1200" dirty="0" smtClean="0">
                <a:latin typeface="Times New Roman" panose="02020603050405020304" pitchFamily="18" charset="0"/>
                <a:cs typeface="Times New Roman" panose="02020603050405020304" pitchFamily="18" charset="0"/>
              </a:rPr>
              <a:t>, with naked eye we can not tell which one is real and which one is fake.</a:t>
            </a:r>
          </a:p>
          <a:p>
            <a:endParaRPr lang="en-US" sz="1200" dirty="0" smtClean="0"/>
          </a:p>
          <a:p>
            <a:endParaRPr lang="en-US" sz="12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2510" y="3033109"/>
            <a:ext cx="4773843" cy="2689265"/>
          </a:xfrm>
          <a:prstGeom prst="rect">
            <a:avLst/>
          </a:prstGeom>
        </p:spPr>
      </p:pic>
      <p:sp>
        <p:nvSpPr>
          <p:cNvPr id="2" name="TextBox 1"/>
          <p:cNvSpPr txBox="1"/>
          <p:nvPr/>
        </p:nvSpPr>
        <p:spPr>
          <a:xfrm>
            <a:off x="5006654" y="5837262"/>
            <a:ext cx="1986330" cy="276999"/>
          </a:xfrm>
          <a:prstGeom prst="rect">
            <a:avLst/>
          </a:prstGeom>
          <a:noFill/>
        </p:spPr>
        <p:txBody>
          <a:bodyPr wrap="square" rtlCol="0">
            <a:spAutoFit/>
          </a:bodyPr>
          <a:lstStyle/>
          <a:p>
            <a:r>
              <a:rPr lang="en-US" sz="1200" dirty="0" smtClean="0">
                <a:latin typeface="Times New Roman" panose="02020603050405020304" pitchFamily="18" charset="0"/>
                <a:cs typeface="Times New Roman" panose="02020603050405020304" pitchFamily="18" charset="0"/>
              </a:rPr>
              <a:t>Fig 1. </a:t>
            </a:r>
            <a:r>
              <a:rPr lang="en-US" sz="1200" dirty="0" err="1" smtClean="0">
                <a:latin typeface="Times New Roman" panose="02020603050405020304" pitchFamily="18" charset="0"/>
                <a:cs typeface="Times New Roman" panose="02020603050405020304" pitchFamily="18" charset="0"/>
              </a:rPr>
              <a:t>Deepfake</a:t>
            </a:r>
            <a:r>
              <a:rPr lang="en-US" sz="1200" dirty="0" smtClean="0">
                <a:latin typeface="Times New Roman" panose="02020603050405020304" pitchFamily="18" charset="0"/>
                <a:cs typeface="Times New Roman" panose="02020603050405020304" pitchFamily="18" charset="0"/>
              </a:rPr>
              <a:t> Example</a:t>
            </a: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80419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19500" y="2581275"/>
            <a:ext cx="4770120" cy="1324928"/>
          </a:xfrm>
        </p:spPr>
        <p:txBody>
          <a:bodyPr/>
          <a:lstStyle/>
          <a:p>
            <a:pPr algn="ctr"/>
            <a:r>
              <a:rPr lang="en-US" dirty="0" smtClean="0">
                <a:latin typeface="Times New Roman" panose="02020603050405020304" pitchFamily="18" charset="0"/>
                <a:cs typeface="Times New Roman" panose="02020603050405020304" pitchFamily="18" charset="0"/>
              </a:rPr>
              <a:t>Literature Survey</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37215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Google Shape;193;g9206d2b6f6_0_10"/>
          <p:cNvSpPr txBox="1">
            <a:spLocks noGrp="1"/>
          </p:cNvSpPr>
          <p:nvPr>
            <p:ph type="body" idx="1"/>
          </p:nvPr>
        </p:nvSpPr>
        <p:spPr>
          <a:xfrm>
            <a:off x="649224" y="512063"/>
            <a:ext cx="10515600" cy="6515754"/>
          </a:xfrm>
          <a:prstGeom prst="rect">
            <a:avLst/>
          </a:prstGeom>
        </p:spPr>
        <p:txBody>
          <a:bodyPr spcFirstLastPara="1" wrap="square" lIns="0" tIns="45700" rIns="91425" bIns="45700" anchor="t" anchorCtr="0">
            <a:noAutofit/>
          </a:bodyPr>
          <a:lstStyle/>
          <a:p>
            <a:pPr marL="0" lvl="0" indent="0">
              <a:lnSpc>
                <a:spcPct val="115000"/>
              </a:lnSpc>
              <a:spcBef>
                <a:spcPts val="0"/>
              </a:spcBef>
              <a:buSzPts val="1100"/>
              <a:buNone/>
            </a:pPr>
            <a:r>
              <a:rPr lang="en-US" sz="1400" b="1" dirty="0" smtClean="0">
                <a:latin typeface="Times New Roman"/>
                <a:ea typeface="Times New Roman"/>
                <a:cs typeface="Times New Roman"/>
                <a:sym typeface="Times New Roman"/>
              </a:rPr>
              <a:t>1. </a:t>
            </a:r>
            <a:r>
              <a:rPr lang="en-US" sz="1400" b="1" dirty="0">
                <a:latin typeface="Times New Roman"/>
                <a:ea typeface="Times New Roman"/>
                <a:cs typeface="Times New Roman"/>
                <a:sym typeface="Times New Roman"/>
              </a:rPr>
              <a:t>An Exploratory Analysis on Visual Counterfeits Using </a:t>
            </a:r>
            <a:r>
              <a:rPr lang="en-US" sz="1400" b="1" dirty="0" err="1">
                <a:latin typeface="Times New Roman"/>
                <a:ea typeface="Times New Roman"/>
                <a:cs typeface="Times New Roman"/>
                <a:sym typeface="Times New Roman"/>
              </a:rPr>
              <a:t>Conv</a:t>
            </a:r>
            <a:r>
              <a:rPr lang="en-US" sz="1400" b="1" dirty="0">
                <a:latin typeface="Times New Roman"/>
                <a:ea typeface="Times New Roman"/>
                <a:cs typeface="Times New Roman"/>
                <a:sym typeface="Times New Roman"/>
              </a:rPr>
              <a:t>-LSTM Hybrid </a:t>
            </a:r>
            <a:r>
              <a:rPr lang="en-US" sz="1400" b="1" dirty="0" smtClean="0">
                <a:latin typeface="Times New Roman"/>
                <a:ea typeface="Times New Roman"/>
                <a:cs typeface="Times New Roman"/>
                <a:sym typeface="Times New Roman"/>
              </a:rPr>
              <a:t>Architecture</a:t>
            </a:r>
          </a:p>
          <a:p>
            <a:pPr marL="0" lvl="0" indent="0">
              <a:lnSpc>
                <a:spcPct val="115000"/>
              </a:lnSpc>
              <a:spcBef>
                <a:spcPts val="0"/>
              </a:spcBef>
              <a:buSzPts val="1100"/>
              <a:buNone/>
            </a:pPr>
            <a:endParaRPr lang="en-US" sz="1400" b="1" dirty="0">
              <a:latin typeface="Times New Roman" panose="02020603050405020304" pitchFamily="18" charset="0"/>
              <a:cs typeface="Times New Roman" panose="02020603050405020304" pitchFamily="18" charset="0"/>
            </a:endParaRPr>
          </a:p>
          <a:p>
            <a:pPr marL="0" indent="0">
              <a:lnSpc>
                <a:spcPct val="115000"/>
              </a:lnSpc>
              <a:spcBef>
                <a:spcPts val="0"/>
              </a:spcBef>
              <a:buSzPts val="1100"/>
              <a:buNone/>
            </a:pPr>
            <a:r>
              <a:rPr lang="en-US" sz="1400" b="1" dirty="0" smtClean="0">
                <a:latin typeface="Times New Roman" panose="02020603050405020304" pitchFamily="18" charset="0"/>
                <a:cs typeface="Times New Roman" panose="02020603050405020304" pitchFamily="18" charset="0"/>
              </a:rPr>
              <a:t>Authors</a:t>
            </a:r>
            <a:r>
              <a:rPr lang="en-US" sz="1400" b="1"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Mohammad </a:t>
            </a:r>
            <a:r>
              <a:rPr lang="en-US" sz="1400" dirty="0" err="1">
                <a:latin typeface="Times New Roman" panose="02020603050405020304" pitchFamily="18" charset="0"/>
                <a:cs typeface="Times New Roman" panose="02020603050405020304" pitchFamily="18" charset="0"/>
              </a:rPr>
              <a:t>Farukh</a:t>
            </a:r>
            <a:r>
              <a:rPr lang="en-US" sz="1400" dirty="0">
                <a:latin typeface="Times New Roman" panose="02020603050405020304" pitchFamily="18" charset="0"/>
                <a:cs typeface="Times New Roman" panose="02020603050405020304" pitchFamily="18" charset="0"/>
              </a:rPr>
              <a:t> Hashmi ; B. Kiran Kumar Ashish ; </a:t>
            </a:r>
            <a:r>
              <a:rPr lang="en-US" sz="1400" dirty="0" err="1">
                <a:latin typeface="Times New Roman" panose="02020603050405020304" pitchFamily="18" charset="0"/>
                <a:cs typeface="Times New Roman" panose="02020603050405020304" pitchFamily="18" charset="0"/>
              </a:rPr>
              <a:t>Avinash</a:t>
            </a:r>
            <a:r>
              <a:rPr lang="en-US" sz="1400" dirty="0">
                <a:latin typeface="Times New Roman" panose="02020603050405020304" pitchFamily="18" charset="0"/>
                <a:cs typeface="Times New Roman" panose="02020603050405020304" pitchFamily="18" charset="0"/>
              </a:rPr>
              <a:t> G. </a:t>
            </a:r>
            <a:r>
              <a:rPr lang="en-US" sz="1400" dirty="0" err="1">
                <a:latin typeface="Times New Roman" panose="02020603050405020304" pitchFamily="18" charset="0"/>
                <a:cs typeface="Times New Roman" panose="02020603050405020304" pitchFamily="18" charset="0"/>
              </a:rPr>
              <a:t>Keskar</a:t>
            </a:r>
            <a:r>
              <a:rPr lang="en-US" sz="1400" dirty="0">
                <a:latin typeface="Times New Roman" panose="02020603050405020304" pitchFamily="18" charset="0"/>
                <a:cs typeface="Times New Roman" panose="02020603050405020304" pitchFamily="18" charset="0"/>
              </a:rPr>
              <a:t> ; </a:t>
            </a:r>
            <a:r>
              <a:rPr lang="en-US" sz="1400" dirty="0" err="1">
                <a:latin typeface="Times New Roman" panose="02020603050405020304" pitchFamily="18" charset="0"/>
                <a:cs typeface="Times New Roman" panose="02020603050405020304" pitchFamily="18" charset="0"/>
              </a:rPr>
              <a:t>Neeraj</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Dhanraj</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Bokde</a:t>
            </a:r>
            <a:r>
              <a:rPr lang="en-US" sz="1400" dirty="0">
                <a:latin typeface="Times New Roman" panose="02020603050405020304" pitchFamily="18" charset="0"/>
                <a:cs typeface="Times New Roman" panose="02020603050405020304" pitchFamily="18" charset="0"/>
              </a:rPr>
              <a:t> ; </a:t>
            </a:r>
            <a:r>
              <a:rPr lang="en-US" sz="1400" dirty="0" err="1">
                <a:latin typeface="Times New Roman" panose="02020603050405020304" pitchFamily="18" charset="0"/>
                <a:cs typeface="Times New Roman" panose="02020603050405020304" pitchFamily="18" charset="0"/>
              </a:rPr>
              <a:t>Jin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Hee</a:t>
            </a:r>
            <a:r>
              <a:rPr lang="en-US" sz="1400" dirty="0">
                <a:latin typeface="Times New Roman" panose="02020603050405020304" pitchFamily="18" charset="0"/>
                <a:cs typeface="Times New Roman" panose="02020603050405020304" pitchFamily="18" charset="0"/>
              </a:rPr>
              <a:t> Yoon ; </a:t>
            </a:r>
            <a:r>
              <a:rPr lang="en-US" sz="1400" dirty="0" err="1">
                <a:latin typeface="Times New Roman" panose="02020603050405020304" pitchFamily="18" charset="0"/>
                <a:cs typeface="Times New Roman" panose="02020603050405020304" pitchFamily="18" charset="0"/>
              </a:rPr>
              <a:t>Zong</a:t>
            </a:r>
            <a:r>
              <a:rPr lang="en-US" sz="1400" dirty="0">
                <a:latin typeface="Times New Roman" panose="02020603050405020304" pitchFamily="18" charset="0"/>
                <a:cs typeface="Times New Roman" panose="02020603050405020304" pitchFamily="18" charset="0"/>
              </a:rPr>
              <a:t> Woo </a:t>
            </a:r>
            <a:r>
              <a:rPr lang="en-US" sz="1400" dirty="0" err="1">
                <a:latin typeface="Times New Roman" panose="02020603050405020304" pitchFamily="18" charset="0"/>
                <a:cs typeface="Times New Roman" panose="02020603050405020304" pitchFamily="18" charset="0"/>
              </a:rPr>
              <a:t>Geem</a:t>
            </a:r>
            <a:r>
              <a:rPr lang="en-US" sz="1400" dirty="0"/>
              <a:t> </a:t>
            </a:r>
            <a:r>
              <a:rPr lang="en-US" sz="1400" b="1" dirty="0" smtClean="0">
                <a:latin typeface="Times New Roman" panose="02020603050405020304" pitchFamily="18" charset="0"/>
                <a:cs typeface="Times New Roman" panose="02020603050405020304" pitchFamily="18" charset="0"/>
              </a:rPr>
              <a:t>Publisher</a:t>
            </a:r>
            <a:r>
              <a:rPr lang="en-US" sz="1400" b="1"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IEEE </a:t>
            </a:r>
            <a:r>
              <a:rPr lang="en-US" sz="1400" dirty="0" smtClean="0">
                <a:latin typeface="Times New Roman" panose="02020603050405020304" pitchFamily="18" charset="0"/>
                <a:cs typeface="Times New Roman" panose="02020603050405020304" pitchFamily="18" charset="0"/>
              </a:rPr>
              <a:t>Journal (Access volume 8)</a:t>
            </a:r>
            <a:endParaRPr lang="en-US" sz="1400" dirty="0">
              <a:latin typeface="Times New Roman" panose="02020603050405020304" pitchFamily="18" charset="0"/>
              <a:cs typeface="Times New Roman" panose="02020603050405020304" pitchFamily="18" charset="0"/>
            </a:endParaRPr>
          </a:p>
          <a:p>
            <a:pPr marL="0" lvl="0" indent="0">
              <a:lnSpc>
                <a:spcPct val="80000"/>
              </a:lnSpc>
              <a:spcBef>
                <a:spcPts val="0"/>
              </a:spcBef>
              <a:buSzPts val="2800"/>
              <a:buNone/>
            </a:pPr>
            <a:r>
              <a:rPr lang="en-US" sz="1400" b="1" dirty="0">
                <a:latin typeface="Times New Roman" panose="02020603050405020304" pitchFamily="18" charset="0"/>
                <a:cs typeface="Times New Roman" panose="02020603050405020304" pitchFamily="18" charset="0"/>
              </a:rPr>
              <a:t>Publishing Year: </a:t>
            </a:r>
            <a:r>
              <a:rPr lang="en-US" sz="1400" dirty="0" smtClean="0">
                <a:latin typeface="Times New Roman" panose="02020603050405020304" pitchFamily="18" charset="0"/>
                <a:cs typeface="Times New Roman" panose="02020603050405020304" pitchFamily="18" charset="0"/>
              </a:rPr>
              <a:t>May-2020</a:t>
            </a:r>
          </a:p>
          <a:p>
            <a:pPr marL="0" lvl="0" indent="0">
              <a:lnSpc>
                <a:spcPct val="80000"/>
              </a:lnSpc>
              <a:spcBef>
                <a:spcPts val="0"/>
              </a:spcBef>
              <a:buSzPts val="2800"/>
              <a:buNone/>
            </a:pPr>
            <a:endParaRPr lang="en-US" sz="1400" dirty="0" smtClean="0">
              <a:latin typeface="Times New Roman"/>
              <a:ea typeface="Times New Roman"/>
              <a:cs typeface="Times New Roman"/>
              <a:sym typeface="Times New Roman"/>
            </a:endParaRPr>
          </a:p>
          <a:p>
            <a:pPr marL="0" lvl="0" indent="0">
              <a:lnSpc>
                <a:spcPct val="80000"/>
              </a:lnSpc>
              <a:spcBef>
                <a:spcPts val="0"/>
              </a:spcBef>
              <a:buSzPts val="2800"/>
              <a:buNone/>
            </a:pPr>
            <a:endParaRPr lang="en-US" sz="1400" dirty="0">
              <a:latin typeface="Times New Roman"/>
              <a:ea typeface="Times New Roman"/>
              <a:cs typeface="Times New Roman"/>
              <a:sym typeface="Times New Roman"/>
            </a:endParaRPr>
          </a:p>
          <a:p>
            <a:pPr marL="323850" indent="-171450">
              <a:buSzPct val="101000"/>
              <a:buFont typeface="Arial" panose="020B0604020202020204" pitchFamily="34" charset="0"/>
              <a:buChar char="•"/>
            </a:pPr>
            <a:r>
              <a:rPr lang="en-US" sz="1200" b="1" dirty="0" smtClean="0">
                <a:latin typeface="Times New Roman"/>
                <a:ea typeface="Times New Roman"/>
                <a:cs typeface="Times New Roman"/>
                <a:sym typeface="Times New Roman"/>
              </a:rPr>
              <a:t>Novelty of Paper:</a:t>
            </a:r>
            <a:endParaRPr lang="en-US" sz="1200" dirty="0" smtClean="0">
              <a:latin typeface="Times New Roman"/>
              <a:ea typeface="Times New Roman"/>
              <a:cs typeface="Times New Roman"/>
              <a:sym typeface="Times New Roman"/>
            </a:endParaRPr>
          </a:p>
          <a:p>
            <a:pPr marL="781050" lvl="1" indent="-171450">
              <a:buSzPct val="101000"/>
              <a:buFont typeface="Arial" panose="020B0604020202020204" pitchFamily="34" charset="0"/>
              <a:buChar char="•"/>
            </a:pPr>
            <a:r>
              <a:rPr lang="en-US" sz="1200" dirty="0" smtClean="0">
                <a:latin typeface="Times New Roman"/>
                <a:ea typeface="Times New Roman"/>
                <a:cs typeface="Times New Roman"/>
                <a:sym typeface="Times New Roman"/>
              </a:rPr>
              <a:t>The proposed method compares </a:t>
            </a:r>
            <a:r>
              <a:rPr lang="en-US" sz="1200" dirty="0" smtClean="0">
                <a:solidFill>
                  <a:srgbClr val="FF0000"/>
                </a:solidFill>
                <a:latin typeface="Times New Roman"/>
                <a:ea typeface="Times New Roman"/>
                <a:cs typeface="Times New Roman"/>
                <a:sym typeface="Times New Roman"/>
              </a:rPr>
              <a:t>real and fake</a:t>
            </a:r>
            <a:r>
              <a:rPr lang="en-US" sz="1200" dirty="0" smtClean="0">
                <a:latin typeface="Times New Roman"/>
                <a:ea typeface="Times New Roman"/>
                <a:cs typeface="Times New Roman"/>
                <a:sym typeface="Times New Roman"/>
              </a:rPr>
              <a:t> videos (</a:t>
            </a:r>
            <a:r>
              <a:rPr lang="en-US" sz="1200" dirty="0" smtClean="0"/>
              <a:t>512 </a:t>
            </a:r>
            <a:r>
              <a:rPr lang="en-US" sz="1200" dirty="0"/>
              <a:t>facial </a:t>
            </a:r>
            <a:r>
              <a:rPr lang="en-US" sz="1200" dirty="0" smtClean="0"/>
              <a:t>landmarks)</a:t>
            </a:r>
            <a:r>
              <a:rPr lang="en-US" sz="1200" dirty="0" smtClean="0">
                <a:latin typeface="Times New Roman"/>
                <a:ea typeface="Times New Roman"/>
                <a:cs typeface="Times New Roman"/>
                <a:sym typeface="Times New Roman"/>
              </a:rPr>
              <a:t> and store the abnormal features (</a:t>
            </a:r>
            <a:r>
              <a:rPr lang="en-US" sz="1200" dirty="0"/>
              <a:t>eye-blinking lip-synch; eyebrows movement, and position</a:t>
            </a:r>
            <a:r>
              <a:rPr lang="en-US" sz="1200" dirty="0" smtClean="0">
                <a:latin typeface="Times New Roman"/>
                <a:ea typeface="Times New Roman"/>
                <a:cs typeface="Times New Roman"/>
                <a:sym typeface="Times New Roman"/>
              </a:rPr>
              <a:t>) for training.</a:t>
            </a:r>
          </a:p>
          <a:p>
            <a:pPr marL="781050" lvl="1" indent="-171450">
              <a:buSzPct val="101000"/>
              <a:buFont typeface="Arial" panose="020B0604020202020204" pitchFamily="34" charset="0"/>
              <a:buChar char="•"/>
            </a:pPr>
            <a:r>
              <a:rPr lang="en-US" sz="1200" dirty="0" smtClean="0">
                <a:latin typeface="Times New Roman"/>
                <a:ea typeface="Times New Roman"/>
                <a:cs typeface="Times New Roman"/>
                <a:sym typeface="Times New Roman"/>
              </a:rPr>
              <a:t>The RNN learns from these features and then decides the results.</a:t>
            </a:r>
          </a:p>
          <a:p>
            <a:pPr marL="323850" indent="-171450">
              <a:buSzPct val="101000"/>
              <a:buFont typeface="Arial" panose="020B0604020202020204" pitchFamily="34" charset="0"/>
              <a:buChar char="•"/>
            </a:pPr>
            <a:r>
              <a:rPr lang="en-US" sz="1200" b="1" dirty="0" smtClean="0">
                <a:latin typeface="Times New Roman"/>
                <a:ea typeface="Times New Roman"/>
                <a:cs typeface="Times New Roman"/>
                <a:sym typeface="Times New Roman"/>
              </a:rPr>
              <a:t>Methodology</a:t>
            </a:r>
            <a:r>
              <a:rPr lang="en-US" sz="1200" b="1" dirty="0">
                <a:latin typeface="Times New Roman"/>
                <a:ea typeface="Times New Roman"/>
                <a:cs typeface="Times New Roman"/>
                <a:sym typeface="Times New Roman"/>
              </a:rPr>
              <a:t>:</a:t>
            </a:r>
            <a:endParaRPr sz="1200" b="1" dirty="0">
              <a:latin typeface="Times New Roman"/>
              <a:ea typeface="Times New Roman"/>
              <a:cs typeface="Times New Roman"/>
              <a:sym typeface="Times New Roman"/>
            </a:endParaRPr>
          </a:p>
          <a:p>
            <a:pPr marL="781050" lvl="1" indent="-171450">
              <a:spcBef>
                <a:spcPts val="0"/>
              </a:spcBef>
              <a:buSzPct val="101000"/>
              <a:buFont typeface="Arial" panose="020B0604020202020204" pitchFamily="34" charset="0"/>
              <a:buChar char="•"/>
            </a:pPr>
            <a:r>
              <a:rPr lang="en-US" sz="1200" dirty="0">
                <a:latin typeface="Times New Roman"/>
                <a:ea typeface="Times New Roman"/>
                <a:cs typeface="Times New Roman"/>
                <a:sym typeface="Times New Roman"/>
              </a:rPr>
              <a:t>This temporal-detection pipeline compares very minute visual traces on the faces of real and fake frames using Convolutional Neural Network (CNN) and stores the </a:t>
            </a:r>
            <a:r>
              <a:rPr lang="en-US" sz="1200" dirty="0">
                <a:solidFill>
                  <a:srgbClr val="FF0000"/>
                </a:solidFill>
                <a:latin typeface="Times New Roman"/>
                <a:ea typeface="Times New Roman"/>
                <a:cs typeface="Times New Roman"/>
                <a:sym typeface="Times New Roman"/>
              </a:rPr>
              <a:t>abnormal features </a:t>
            </a:r>
            <a:r>
              <a:rPr lang="en-US" sz="1200" dirty="0">
                <a:latin typeface="Times New Roman"/>
                <a:ea typeface="Times New Roman"/>
                <a:cs typeface="Times New Roman"/>
                <a:sym typeface="Times New Roman"/>
              </a:rPr>
              <a:t>for training</a:t>
            </a:r>
            <a:endParaRPr sz="1200" dirty="0">
              <a:latin typeface="Times New Roman"/>
              <a:ea typeface="Times New Roman"/>
              <a:cs typeface="Times New Roman"/>
              <a:sym typeface="Times New Roman"/>
            </a:endParaRPr>
          </a:p>
          <a:p>
            <a:pPr marL="781050" lvl="1" indent="-171450">
              <a:spcBef>
                <a:spcPts val="0"/>
              </a:spcBef>
              <a:buSzPct val="101000"/>
              <a:buFont typeface="Arial" panose="020B0604020202020204" pitchFamily="34" charset="0"/>
              <a:buChar char="•"/>
            </a:pPr>
            <a:r>
              <a:rPr lang="en-US" sz="1200" dirty="0">
                <a:latin typeface="Times New Roman"/>
                <a:ea typeface="Times New Roman"/>
                <a:cs typeface="Times New Roman"/>
                <a:sym typeface="Times New Roman"/>
              </a:rPr>
              <a:t>The RNN is trained based on the features collected. Instead of storing frames, main features </a:t>
            </a:r>
            <a:r>
              <a:rPr lang="en-US" sz="1200" dirty="0" smtClean="0">
                <a:latin typeface="Times New Roman"/>
                <a:ea typeface="Times New Roman"/>
                <a:cs typeface="Times New Roman"/>
                <a:sym typeface="Times New Roman"/>
              </a:rPr>
              <a:t>extracted from CNN are stored </a:t>
            </a:r>
            <a:r>
              <a:rPr lang="en-US" sz="1200" dirty="0">
                <a:latin typeface="Times New Roman"/>
                <a:ea typeface="Times New Roman"/>
                <a:cs typeface="Times New Roman"/>
                <a:sym typeface="Times New Roman"/>
              </a:rPr>
              <a:t>in </a:t>
            </a:r>
            <a:r>
              <a:rPr lang="en-US" sz="1200" dirty="0" smtClean="0">
                <a:latin typeface="Times New Roman"/>
                <a:ea typeface="Times New Roman"/>
                <a:cs typeface="Times New Roman"/>
                <a:sym typeface="Times New Roman"/>
              </a:rPr>
              <a:t>LSTM using </a:t>
            </a:r>
            <a:r>
              <a:rPr lang="en-US" sz="1200" dirty="0" smtClean="0">
                <a:solidFill>
                  <a:srgbClr val="FF0000"/>
                </a:solidFill>
                <a:latin typeface="Times New Roman"/>
                <a:ea typeface="Times New Roman"/>
                <a:cs typeface="Times New Roman"/>
                <a:sym typeface="Times New Roman"/>
              </a:rPr>
              <a:t>mean pooling</a:t>
            </a:r>
            <a:r>
              <a:rPr lang="en-US" sz="1200" dirty="0" smtClean="0">
                <a:latin typeface="Times New Roman"/>
                <a:ea typeface="Times New Roman"/>
                <a:cs typeface="Times New Roman"/>
                <a:sym typeface="Times New Roman"/>
              </a:rPr>
              <a:t>, because of this the memory required is less.</a:t>
            </a:r>
            <a:endParaRPr sz="1200" dirty="0">
              <a:latin typeface="Times New Roman"/>
              <a:ea typeface="Times New Roman"/>
              <a:cs typeface="Times New Roman"/>
              <a:sym typeface="Times New Roman"/>
            </a:endParaRPr>
          </a:p>
          <a:p>
            <a:pPr marL="323850" indent="-171450">
              <a:spcBef>
                <a:spcPts val="0"/>
              </a:spcBef>
              <a:buSzPct val="101000"/>
              <a:buFont typeface="Arial" panose="020B0604020202020204" pitchFamily="34" charset="0"/>
              <a:buChar char="•"/>
            </a:pPr>
            <a:r>
              <a:rPr lang="en-US" sz="1200" b="1" dirty="0" smtClean="0">
                <a:latin typeface="Times New Roman"/>
                <a:ea typeface="Times New Roman"/>
                <a:cs typeface="Times New Roman"/>
                <a:sym typeface="Times New Roman"/>
              </a:rPr>
              <a:t>Dataset</a:t>
            </a:r>
            <a:r>
              <a:rPr lang="en-US" sz="1200" b="1" dirty="0">
                <a:latin typeface="Times New Roman"/>
                <a:ea typeface="Times New Roman"/>
                <a:cs typeface="Times New Roman"/>
                <a:sym typeface="Times New Roman"/>
              </a:rPr>
              <a:t>:</a:t>
            </a:r>
            <a:endParaRPr sz="1200" b="1" dirty="0">
              <a:latin typeface="Times New Roman"/>
              <a:ea typeface="Times New Roman"/>
              <a:cs typeface="Times New Roman"/>
              <a:sym typeface="Times New Roman"/>
            </a:endParaRPr>
          </a:p>
          <a:p>
            <a:pPr marL="781050" lvl="1" indent="-171450">
              <a:spcBef>
                <a:spcPts val="0"/>
              </a:spcBef>
              <a:buSzPct val="101000"/>
              <a:buFont typeface="Arial" panose="020B0604020202020204" pitchFamily="34" charset="0"/>
              <a:buChar char="•"/>
            </a:pPr>
            <a:r>
              <a:rPr lang="en-US" sz="1200" dirty="0">
                <a:latin typeface="Times New Roman"/>
                <a:ea typeface="Times New Roman"/>
                <a:cs typeface="Times New Roman"/>
                <a:sym typeface="Times New Roman"/>
              </a:rPr>
              <a:t>DFDC</a:t>
            </a:r>
            <a:endParaRPr sz="1200" dirty="0">
              <a:latin typeface="Times New Roman"/>
              <a:ea typeface="Times New Roman"/>
              <a:cs typeface="Times New Roman"/>
              <a:sym typeface="Times New Roman"/>
            </a:endParaRPr>
          </a:p>
          <a:p>
            <a:pPr marL="781050" lvl="1" indent="-171450">
              <a:spcBef>
                <a:spcPts val="0"/>
              </a:spcBef>
              <a:buSzPct val="101000"/>
              <a:buFont typeface="Arial" panose="020B0604020202020204" pitchFamily="34" charset="0"/>
              <a:buChar char="•"/>
            </a:pPr>
            <a:r>
              <a:rPr lang="en-US" sz="1200" dirty="0">
                <a:latin typeface="Times New Roman"/>
                <a:ea typeface="Times New Roman"/>
                <a:cs typeface="Times New Roman"/>
                <a:sym typeface="Times New Roman"/>
              </a:rPr>
              <a:t>Google AI </a:t>
            </a:r>
            <a:r>
              <a:rPr lang="en-US" sz="1200" dirty="0" err="1">
                <a:latin typeface="Times New Roman"/>
                <a:ea typeface="Times New Roman"/>
                <a:cs typeface="Times New Roman"/>
                <a:sym typeface="Times New Roman"/>
              </a:rPr>
              <a:t>deepfake</a:t>
            </a:r>
            <a:r>
              <a:rPr lang="en-US" sz="1200" dirty="0">
                <a:latin typeface="Times New Roman"/>
                <a:ea typeface="Times New Roman"/>
                <a:cs typeface="Times New Roman"/>
                <a:sym typeface="Times New Roman"/>
              </a:rPr>
              <a:t> raw dataset</a:t>
            </a:r>
            <a:endParaRPr sz="1200" dirty="0">
              <a:latin typeface="Times New Roman"/>
              <a:ea typeface="Times New Roman"/>
              <a:cs typeface="Times New Roman"/>
              <a:sym typeface="Times New Roman"/>
            </a:endParaRPr>
          </a:p>
          <a:p>
            <a:pPr marL="781050" lvl="1" indent="-171450">
              <a:spcBef>
                <a:spcPts val="0"/>
              </a:spcBef>
              <a:buSzPct val="101000"/>
              <a:buFont typeface="Arial" panose="020B0604020202020204" pitchFamily="34" charset="0"/>
              <a:buChar char="•"/>
            </a:pPr>
            <a:r>
              <a:rPr lang="en-US" sz="1200" dirty="0">
                <a:latin typeface="Times New Roman"/>
                <a:ea typeface="Times New Roman"/>
                <a:cs typeface="Times New Roman"/>
                <a:sym typeface="Times New Roman"/>
              </a:rPr>
              <a:t>Celeb </a:t>
            </a:r>
            <a:r>
              <a:rPr lang="en-US" sz="1200" dirty="0" smtClean="0">
                <a:latin typeface="Times New Roman"/>
                <a:ea typeface="Times New Roman"/>
                <a:cs typeface="Times New Roman"/>
                <a:sym typeface="Times New Roman"/>
              </a:rPr>
              <a:t>–DF</a:t>
            </a:r>
          </a:p>
          <a:p>
            <a:pPr marL="609600" lvl="1" indent="0">
              <a:spcBef>
                <a:spcPts val="0"/>
              </a:spcBef>
              <a:buSzPct val="101000"/>
              <a:buNone/>
            </a:pPr>
            <a:endParaRPr sz="1200" dirty="0">
              <a:latin typeface="Times New Roman"/>
              <a:ea typeface="Times New Roman"/>
              <a:cs typeface="Times New Roman"/>
              <a:sym typeface="Times New Roman"/>
            </a:endParaRPr>
          </a:p>
          <a:p>
            <a:pPr marL="323850" indent="-171450">
              <a:spcBef>
                <a:spcPts val="0"/>
              </a:spcBef>
              <a:buSzPct val="101000"/>
              <a:buFont typeface="Arial" panose="020B0604020202020204" pitchFamily="34" charset="0"/>
              <a:buChar char="•"/>
            </a:pPr>
            <a:r>
              <a:rPr lang="en-US" sz="1200" b="1" dirty="0">
                <a:latin typeface="Times New Roman"/>
                <a:ea typeface="Times New Roman"/>
                <a:cs typeface="Times New Roman"/>
                <a:sym typeface="Times New Roman"/>
              </a:rPr>
              <a:t>Results:</a:t>
            </a:r>
            <a:endParaRPr sz="1200" b="1" dirty="0">
              <a:latin typeface="Times New Roman"/>
              <a:ea typeface="Times New Roman"/>
              <a:cs typeface="Times New Roman"/>
              <a:sym typeface="Times New Roman"/>
            </a:endParaRPr>
          </a:p>
          <a:p>
            <a:pPr marL="781050" lvl="1" indent="-171450">
              <a:spcBef>
                <a:spcPts val="0"/>
              </a:spcBef>
              <a:buSzPct val="101000"/>
              <a:buFont typeface="Arial" panose="020B0604020202020204" pitchFamily="34" charset="0"/>
              <a:buChar char="•"/>
            </a:pPr>
            <a:r>
              <a:rPr lang="en-US" sz="1200" dirty="0" smtClean="0">
                <a:latin typeface="Times New Roman"/>
                <a:ea typeface="Times New Roman"/>
                <a:cs typeface="Times New Roman"/>
                <a:sym typeface="Times New Roman"/>
              </a:rPr>
              <a:t>Using 512 </a:t>
            </a:r>
            <a:r>
              <a:rPr lang="en-US" sz="1200" dirty="0">
                <a:latin typeface="Times New Roman"/>
                <a:ea typeface="Times New Roman"/>
                <a:cs typeface="Times New Roman"/>
                <a:sym typeface="Times New Roman"/>
              </a:rPr>
              <a:t>Landmarks </a:t>
            </a:r>
            <a:r>
              <a:rPr lang="en-US" sz="1200" dirty="0" smtClean="0">
                <a:latin typeface="Times New Roman"/>
                <a:ea typeface="Times New Roman"/>
                <a:cs typeface="Times New Roman"/>
                <a:sym typeface="Times New Roman"/>
              </a:rPr>
              <a:t>– training accuracy- 99.3%  and 96.3% accuracy  </a:t>
            </a:r>
            <a:r>
              <a:rPr lang="en-US" sz="1200" dirty="0">
                <a:latin typeface="Times New Roman"/>
                <a:ea typeface="Times New Roman"/>
                <a:cs typeface="Times New Roman"/>
                <a:sym typeface="Times New Roman"/>
              </a:rPr>
              <a:t>on testing </a:t>
            </a:r>
            <a:endParaRPr lang="en-US" sz="1200" dirty="0" smtClean="0">
              <a:latin typeface="Times New Roman"/>
              <a:ea typeface="Times New Roman"/>
              <a:cs typeface="Times New Roman"/>
              <a:sym typeface="Times New Roman"/>
            </a:endParaRPr>
          </a:p>
          <a:p>
            <a:pPr marL="609600" lvl="1" indent="0">
              <a:spcBef>
                <a:spcPts val="0"/>
              </a:spcBef>
              <a:buSzPct val="101000"/>
              <a:buNone/>
            </a:pPr>
            <a:endParaRPr sz="1200" dirty="0">
              <a:latin typeface="Times New Roman"/>
              <a:ea typeface="Times New Roman"/>
              <a:cs typeface="Times New Roman"/>
              <a:sym typeface="Times New Roman"/>
            </a:endParaRPr>
          </a:p>
          <a:p>
            <a:pPr marL="323850" indent="-171450">
              <a:spcBef>
                <a:spcPts val="0"/>
              </a:spcBef>
              <a:buSzPct val="101000"/>
              <a:buFont typeface="Arial" panose="020B0604020202020204" pitchFamily="34" charset="0"/>
              <a:buChar char="•"/>
            </a:pPr>
            <a:r>
              <a:rPr lang="en-US" sz="1200" b="1" dirty="0" smtClean="0">
                <a:latin typeface="Times New Roman"/>
                <a:ea typeface="Times New Roman"/>
                <a:cs typeface="Times New Roman"/>
                <a:sym typeface="Times New Roman"/>
              </a:rPr>
              <a:t>Gaps:</a:t>
            </a:r>
            <a:endParaRPr sz="1200" b="1" dirty="0">
              <a:latin typeface="Times New Roman"/>
              <a:ea typeface="Times New Roman"/>
              <a:cs typeface="Times New Roman"/>
              <a:sym typeface="Times New Roman"/>
            </a:endParaRPr>
          </a:p>
          <a:p>
            <a:pPr marL="781050" lvl="1" indent="-171450">
              <a:spcBef>
                <a:spcPts val="0"/>
              </a:spcBef>
              <a:buSzPct val="101000"/>
              <a:buFont typeface="Arial" panose="020B0604020202020204" pitchFamily="34" charset="0"/>
              <a:buChar char="•"/>
            </a:pPr>
            <a:r>
              <a:rPr lang="en-US" sz="1200" dirty="0">
                <a:latin typeface="Times New Roman"/>
                <a:ea typeface="Times New Roman"/>
                <a:cs typeface="Times New Roman"/>
                <a:sym typeface="Times New Roman"/>
              </a:rPr>
              <a:t>T</a:t>
            </a:r>
            <a:r>
              <a:rPr lang="en-US" sz="1200" dirty="0" smtClean="0">
                <a:latin typeface="Times New Roman"/>
                <a:ea typeface="Times New Roman"/>
                <a:cs typeface="Times New Roman"/>
                <a:sym typeface="Times New Roman"/>
              </a:rPr>
              <a:t>here </a:t>
            </a:r>
            <a:r>
              <a:rPr lang="en-US" sz="1200" dirty="0">
                <a:latin typeface="Times New Roman"/>
                <a:ea typeface="Times New Roman"/>
                <a:cs typeface="Times New Roman"/>
                <a:sym typeface="Times New Roman"/>
              </a:rPr>
              <a:t>would be a challenge in predicting the ‘real’ or ‘fake’ classification without real </a:t>
            </a:r>
            <a:r>
              <a:rPr lang="en-US" sz="1200" dirty="0" smtClean="0">
                <a:latin typeface="Times New Roman"/>
                <a:ea typeface="Times New Roman"/>
                <a:cs typeface="Times New Roman"/>
                <a:sym typeface="Times New Roman"/>
              </a:rPr>
              <a:t>video, because the CNN extract only those features from fake video which are different from real one. </a:t>
            </a:r>
          </a:p>
          <a:p>
            <a:pPr marL="323850" indent="-171450">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Link:</a:t>
            </a:r>
          </a:p>
          <a:p>
            <a:pPr marL="781050" lvl="1" indent="-171450">
              <a:spcBef>
                <a:spcPts val="0"/>
              </a:spcBef>
              <a:buSzPct val="101000"/>
            </a:pPr>
            <a:r>
              <a:rPr lang="en-US" sz="1200" dirty="0">
                <a:latin typeface="Times New Roman" panose="02020603050405020304" pitchFamily="18" charset="0"/>
                <a:cs typeface="Times New Roman" panose="02020603050405020304" pitchFamily="18" charset="0"/>
                <a:hlinkClick r:id="rId3"/>
              </a:rPr>
              <a:t>https://ieeexplore.ieee.org/document/9102991</a:t>
            </a:r>
            <a:endParaRPr lang="en-US" sz="1200" dirty="0" smtClean="0">
              <a:latin typeface="Times New Roman" panose="02020603050405020304" pitchFamily="18" charset="0"/>
              <a:ea typeface="Times New Roman"/>
              <a:cs typeface="Times New Roman" panose="02020603050405020304" pitchFamily="18" charset="0"/>
              <a:sym typeface="Times New Roman"/>
            </a:endParaRPr>
          </a:p>
          <a:p>
            <a:pPr marL="781050" lvl="1" indent="-171450">
              <a:spcBef>
                <a:spcPts val="0"/>
              </a:spcBef>
              <a:buSzPct val="101000"/>
            </a:pP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0" indent="0" algn="l" rtl="0">
              <a:spcBef>
                <a:spcPts val="1000"/>
              </a:spcBef>
              <a:spcAft>
                <a:spcPts val="0"/>
              </a:spcAft>
              <a:buNone/>
            </a:pPr>
            <a:endParaRPr sz="1200" dirty="0"/>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spTree>
    <p:extLst>
      <p:ext uri="{BB962C8B-B14F-4D97-AF65-F5344CB8AC3E}">
        <p14:creationId xmlns:p14="http://schemas.microsoft.com/office/powerpoint/2010/main" val="6104309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7" name="Google Shape;187;g9206d2b6f6_0_5"/>
          <p:cNvSpPr txBox="1">
            <a:spLocks noGrp="1"/>
          </p:cNvSpPr>
          <p:nvPr>
            <p:ph type="body" idx="1"/>
          </p:nvPr>
        </p:nvSpPr>
        <p:spPr>
          <a:xfrm>
            <a:off x="649224" y="512064"/>
            <a:ext cx="10515600" cy="5844286"/>
          </a:xfrm>
          <a:prstGeom prst="rect">
            <a:avLst/>
          </a:prstGeom>
        </p:spPr>
        <p:txBody>
          <a:bodyPr spcFirstLastPara="1" wrap="square" lIns="91425" tIns="45700" rIns="91425" bIns="45700" anchor="t" anchorCtr="0">
            <a:noAutofit/>
          </a:bodyPr>
          <a:lstStyle/>
          <a:p>
            <a:pPr marL="0" indent="0">
              <a:lnSpc>
                <a:spcPct val="115000"/>
              </a:lnSpc>
              <a:spcBef>
                <a:spcPts val="0"/>
              </a:spcBef>
              <a:buSzPts val="1100"/>
              <a:buNone/>
            </a:pPr>
            <a:r>
              <a:rPr lang="en-US" sz="1400" b="1" dirty="0">
                <a:latin typeface="Times New Roman"/>
                <a:ea typeface="Times New Roman"/>
                <a:cs typeface="Times New Roman"/>
                <a:sym typeface="Times New Roman"/>
              </a:rPr>
              <a:t>2</a:t>
            </a:r>
            <a:r>
              <a:rPr lang="en-US" sz="1400" b="1" dirty="0" smtClean="0">
                <a:latin typeface="Times New Roman"/>
                <a:ea typeface="Times New Roman"/>
                <a:cs typeface="Times New Roman"/>
                <a:sym typeface="Times New Roman"/>
              </a:rPr>
              <a:t>. </a:t>
            </a:r>
            <a:r>
              <a:rPr lang="en-US" sz="1400" b="1" dirty="0" err="1">
                <a:latin typeface="Times New Roman"/>
                <a:ea typeface="Times New Roman"/>
                <a:cs typeface="Times New Roman"/>
                <a:sym typeface="Times New Roman"/>
              </a:rPr>
              <a:t>Deepfakes</a:t>
            </a:r>
            <a:r>
              <a:rPr lang="en-US" sz="1400" b="1" dirty="0">
                <a:latin typeface="Times New Roman"/>
                <a:ea typeface="Times New Roman"/>
                <a:cs typeface="Times New Roman"/>
                <a:sym typeface="Times New Roman"/>
              </a:rPr>
              <a:t> Detection with Automatic Face </a:t>
            </a:r>
            <a:r>
              <a:rPr lang="en-US" sz="1400" b="1" dirty="0" smtClean="0">
                <a:latin typeface="Times New Roman"/>
                <a:ea typeface="Times New Roman"/>
                <a:cs typeface="Times New Roman"/>
                <a:sym typeface="Times New Roman"/>
              </a:rPr>
              <a:t>Weighting</a:t>
            </a:r>
          </a:p>
          <a:p>
            <a:pPr marL="0" lvl="0" indent="0">
              <a:lnSpc>
                <a:spcPct val="80000"/>
              </a:lnSpc>
              <a:spcBef>
                <a:spcPts val="0"/>
              </a:spcBef>
              <a:buSzPts val="2800"/>
              <a:buNone/>
            </a:pPr>
            <a:endParaRPr lang="en-US" sz="1400" b="1" dirty="0" smtClean="0">
              <a:latin typeface="Times New Roman" panose="02020603050405020304" pitchFamily="18" charset="0"/>
              <a:cs typeface="Times New Roman" panose="02020603050405020304" pitchFamily="18" charset="0"/>
            </a:endParaRPr>
          </a:p>
          <a:p>
            <a:pPr marL="0" indent="0">
              <a:lnSpc>
                <a:spcPct val="100000"/>
              </a:lnSpc>
              <a:spcBef>
                <a:spcPts val="0"/>
              </a:spcBef>
              <a:buSzPts val="1100"/>
              <a:buNone/>
            </a:pPr>
            <a:r>
              <a:rPr lang="en-US" sz="1400" b="1" dirty="0" smtClean="0">
                <a:latin typeface="Times New Roman" panose="02020603050405020304" pitchFamily="18" charset="0"/>
                <a:cs typeface="Times New Roman" panose="02020603050405020304" pitchFamily="18" charset="0"/>
              </a:rPr>
              <a:t>Authors</a:t>
            </a:r>
            <a:r>
              <a:rPr lang="en-US" sz="1400" b="1"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Daniel Mas Montserrat ; </a:t>
            </a:r>
            <a:r>
              <a:rPr lang="en-US" sz="1400" dirty="0" err="1">
                <a:latin typeface="Times New Roman" panose="02020603050405020304" pitchFamily="18" charset="0"/>
                <a:cs typeface="Times New Roman" panose="02020603050405020304" pitchFamily="18" charset="0"/>
              </a:rPr>
              <a:t>Hanxiang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Hao</a:t>
            </a:r>
            <a:r>
              <a:rPr lang="en-US" sz="1400" dirty="0">
                <a:latin typeface="Times New Roman" panose="02020603050405020304" pitchFamily="18" charset="0"/>
                <a:cs typeface="Times New Roman" panose="02020603050405020304" pitchFamily="18" charset="0"/>
              </a:rPr>
              <a:t> ; S. K. </a:t>
            </a:r>
            <a:r>
              <a:rPr lang="en-US" sz="1400" dirty="0" err="1">
                <a:latin typeface="Times New Roman" panose="02020603050405020304" pitchFamily="18" charset="0"/>
                <a:cs typeface="Times New Roman" panose="02020603050405020304" pitchFamily="18" charset="0"/>
              </a:rPr>
              <a:t>Yarlagadda</a:t>
            </a:r>
            <a:r>
              <a:rPr lang="en-US" sz="1400" dirty="0">
                <a:latin typeface="Times New Roman" panose="02020603050405020304" pitchFamily="18" charset="0"/>
                <a:cs typeface="Times New Roman" panose="02020603050405020304" pitchFamily="18" charset="0"/>
              </a:rPr>
              <a:t> ; </a:t>
            </a:r>
            <a:r>
              <a:rPr lang="en-US" sz="1400" dirty="0" err="1">
                <a:latin typeface="Times New Roman" panose="02020603050405020304" pitchFamily="18" charset="0"/>
                <a:cs typeface="Times New Roman" panose="02020603050405020304" pitchFamily="18" charset="0"/>
              </a:rPr>
              <a:t>Sriram</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Baireddy</a:t>
            </a:r>
            <a:r>
              <a:rPr lang="en-US" sz="1400" dirty="0">
                <a:latin typeface="Times New Roman" panose="02020603050405020304" pitchFamily="18" charset="0"/>
                <a:cs typeface="Times New Roman" panose="02020603050405020304" pitchFamily="18" charset="0"/>
              </a:rPr>
              <a:t> ; </a:t>
            </a:r>
            <a:r>
              <a:rPr lang="en-US" sz="1400" dirty="0" err="1">
                <a:latin typeface="Times New Roman" panose="02020603050405020304" pitchFamily="18" charset="0"/>
                <a:cs typeface="Times New Roman" panose="02020603050405020304" pitchFamily="18" charset="0"/>
              </a:rPr>
              <a:t>Ruiting</a:t>
            </a:r>
            <a:r>
              <a:rPr lang="en-US" sz="1400" dirty="0">
                <a:latin typeface="Times New Roman" panose="02020603050405020304" pitchFamily="18" charset="0"/>
                <a:cs typeface="Times New Roman" panose="02020603050405020304" pitchFamily="18" charset="0"/>
              </a:rPr>
              <a:t> Shao ; </a:t>
            </a:r>
            <a:r>
              <a:rPr lang="en-US" sz="1400" dirty="0" err="1">
                <a:latin typeface="Times New Roman" panose="02020603050405020304" pitchFamily="18" charset="0"/>
                <a:cs typeface="Times New Roman" panose="02020603050405020304" pitchFamily="18" charset="0"/>
              </a:rPr>
              <a:t>János</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Horváth</a:t>
            </a:r>
            <a:r>
              <a:rPr lang="en-US" sz="1400" dirty="0">
                <a:latin typeface="Times New Roman" panose="02020603050405020304" pitchFamily="18" charset="0"/>
                <a:cs typeface="Times New Roman" panose="02020603050405020304" pitchFamily="18" charset="0"/>
              </a:rPr>
              <a:t> ; Emily </a:t>
            </a:r>
            <a:r>
              <a:rPr lang="en-US" sz="1400" dirty="0" smtClean="0">
                <a:latin typeface="Times New Roman" panose="02020603050405020304" pitchFamily="18" charset="0"/>
                <a:cs typeface="Times New Roman" panose="02020603050405020304" pitchFamily="18" charset="0"/>
              </a:rPr>
              <a:t>Bartusiak;</a:t>
            </a:r>
            <a:r>
              <a:rPr lang="en-US" sz="1400" dirty="0">
                <a:latin typeface="Times New Roman" panose="02020603050405020304" pitchFamily="18" charset="0"/>
                <a:cs typeface="Times New Roman" panose="02020603050405020304" pitchFamily="18" charset="0"/>
              </a:rPr>
              <a:t> </a:t>
            </a:r>
            <a:endParaRPr lang="en-US" sz="1400" dirty="0" smtClean="0">
              <a:latin typeface="Times New Roman" panose="02020603050405020304" pitchFamily="18" charset="0"/>
              <a:cs typeface="Times New Roman" panose="02020603050405020304" pitchFamily="18" charset="0"/>
            </a:endParaRPr>
          </a:p>
          <a:p>
            <a:pPr marL="0" indent="0">
              <a:lnSpc>
                <a:spcPct val="100000"/>
              </a:lnSpc>
              <a:spcBef>
                <a:spcPts val="0"/>
              </a:spcBef>
              <a:buSzPts val="1100"/>
              <a:buNone/>
            </a:pPr>
            <a:r>
              <a:rPr lang="en-US" sz="1400" b="1" dirty="0" smtClean="0">
                <a:latin typeface="Times New Roman" panose="02020603050405020304" pitchFamily="18" charset="0"/>
                <a:cs typeface="Times New Roman" panose="02020603050405020304" pitchFamily="18" charset="0"/>
              </a:rPr>
              <a:t>Publisher</a:t>
            </a:r>
            <a:r>
              <a:rPr lang="en-US" sz="1400" b="1"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IEEE </a:t>
            </a:r>
            <a:r>
              <a:rPr lang="en-US" sz="1400" dirty="0" smtClean="0">
                <a:latin typeface="Times New Roman" panose="02020603050405020304" pitchFamily="18" charset="0"/>
                <a:cs typeface="Times New Roman" panose="02020603050405020304" pitchFamily="18" charset="0"/>
              </a:rPr>
              <a:t>conference (International Conference on Computer Vision and </a:t>
            </a:r>
            <a:r>
              <a:rPr lang="en-US" sz="1400" dirty="0">
                <a:latin typeface="Times New Roman" panose="02020603050405020304" pitchFamily="18" charset="0"/>
                <a:cs typeface="Times New Roman" panose="02020603050405020304" pitchFamily="18" charset="0"/>
              </a:rPr>
              <a:t>P</a:t>
            </a:r>
            <a:r>
              <a:rPr lang="en-US" sz="1400" dirty="0" smtClean="0">
                <a:latin typeface="Times New Roman" panose="02020603050405020304" pitchFamily="18" charset="0"/>
                <a:cs typeface="Times New Roman" panose="02020603050405020304" pitchFamily="18" charset="0"/>
              </a:rPr>
              <a:t>attern Recognition Workshop)</a:t>
            </a:r>
            <a:endParaRPr lang="en-US" sz="1400" dirty="0">
              <a:latin typeface="Times New Roman" panose="02020603050405020304" pitchFamily="18" charset="0"/>
              <a:cs typeface="Times New Roman" panose="02020603050405020304" pitchFamily="18" charset="0"/>
            </a:endParaRPr>
          </a:p>
          <a:p>
            <a:pPr marL="0" lvl="0" indent="0">
              <a:lnSpc>
                <a:spcPct val="100000"/>
              </a:lnSpc>
              <a:spcBef>
                <a:spcPts val="0"/>
              </a:spcBef>
              <a:buSzPts val="2800"/>
              <a:buNone/>
            </a:pPr>
            <a:r>
              <a:rPr lang="en-US" sz="1400" b="1" dirty="0">
                <a:latin typeface="Times New Roman" panose="02020603050405020304" pitchFamily="18" charset="0"/>
                <a:cs typeface="Times New Roman" panose="02020603050405020304" pitchFamily="18" charset="0"/>
              </a:rPr>
              <a:t>Publishing Year: </a:t>
            </a:r>
            <a:r>
              <a:rPr lang="en-US" sz="1400" dirty="0" smtClean="0">
                <a:latin typeface="Times New Roman" panose="02020603050405020304" pitchFamily="18" charset="0"/>
                <a:cs typeface="Times New Roman" panose="02020603050405020304" pitchFamily="18" charset="0"/>
              </a:rPr>
              <a:t>Jul-2020</a:t>
            </a:r>
            <a:endParaRPr lang="en-US" sz="1400" dirty="0">
              <a:latin typeface="Times New Roman" panose="02020603050405020304" pitchFamily="18" charset="0"/>
              <a:cs typeface="Times New Roman" panose="02020603050405020304" pitchFamily="18" charset="0"/>
            </a:endParaRPr>
          </a:p>
          <a:p>
            <a:pPr marL="0" indent="0">
              <a:lnSpc>
                <a:spcPct val="115000"/>
              </a:lnSpc>
              <a:spcBef>
                <a:spcPts val="0"/>
              </a:spcBef>
              <a:buSzPts val="1100"/>
              <a:buNone/>
            </a:pPr>
            <a:endParaRPr lang="en-US" sz="1400" dirty="0" smtClean="0">
              <a:latin typeface="Times New Roman"/>
              <a:ea typeface="Times New Roman"/>
              <a:cs typeface="Times New Roman"/>
              <a:sym typeface="Times New Roman"/>
            </a:endParaRPr>
          </a:p>
          <a:p>
            <a:pPr marL="171450" indent="-171450">
              <a:lnSpc>
                <a:spcPct val="115000"/>
              </a:lnSpc>
              <a:spcBef>
                <a:spcPts val="0"/>
              </a:spcBef>
              <a:buSzPct val="101000"/>
            </a:pPr>
            <a:r>
              <a:rPr lang="en-US" sz="1200" b="1" dirty="0">
                <a:latin typeface="Times New Roman" panose="02020603050405020304" pitchFamily="18" charset="0"/>
                <a:ea typeface="Times New Roman"/>
                <a:cs typeface="Times New Roman" panose="02020603050405020304" pitchFamily="18" charset="0"/>
                <a:sym typeface="Times New Roman"/>
              </a:rPr>
              <a:t>Novelty of Paper:</a:t>
            </a:r>
          </a:p>
          <a:p>
            <a:pPr marL="628650" lvl="1" indent="-171450">
              <a:lnSpc>
                <a:spcPct val="115000"/>
              </a:lnSpc>
              <a:spcBef>
                <a:spcPts val="0"/>
              </a:spcBef>
              <a:buSzPct val="101000"/>
            </a:pPr>
            <a:r>
              <a:rPr lang="en-US" sz="1200" dirty="0" smtClean="0">
                <a:latin typeface="Times New Roman" panose="02020603050405020304" pitchFamily="18" charset="0"/>
                <a:cs typeface="Times New Roman" panose="02020603050405020304" pitchFamily="18" charset="0"/>
              </a:rPr>
              <a:t>This paper introduced </a:t>
            </a:r>
            <a:r>
              <a:rPr lang="en-US" sz="1200" dirty="0">
                <a:latin typeface="Times New Roman" panose="02020603050405020304" pitchFamily="18" charset="0"/>
                <a:cs typeface="Times New Roman" panose="02020603050405020304" pitchFamily="18" charset="0"/>
              </a:rPr>
              <a:t>a method based on convolutional neural networks (CNNs) </a:t>
            </a:r>
            <a:r>
              <a:rPr lang="en-US" sz="1200" dirty="0" smtClean="0">
                <a:latin typeface="Times New Roman" panose="02020603050405020304" pitchFamily="18" charset="0"/>
                <a:cs typeface="Times New Roman" panose="02020603050405020304" pitchFamily="18" charset="0"/>
              </a:rPr>
              <a:t>to </a:t>
            </a:r>
            <a:r>
              <a:rPr lang="en-US" sz="1200" dirty="0">
                <a:latin typeface="Times New Roman" panose="02020603050405020304" pitchFamily="18" charset="0"/>
                <a:cs typeface="Times New Roman" panose="02020603050405020304" pitchFamily="18" charset="0"/>
              </a:rPr>
              <a:t>accurately detect manipulations</a:t>
            </a:r>
            <a:r>
              <a:rPr lang="en-US" sz="1200" dirty="0"/>
              <a:t>. </a:t>
            </a:r>
            <a:endParaRPr lang="en-US" sz="1200" dirty="0" smtClean="0"/>
          </a:p>
          <a:p>
            <a:pPr marL="457200" lvl="1" indent="0">
              <a:lnSpc>
                <a:spcPct val="115000"/>
              </a:lnSpc>
              <a:spcBef>
                <a:spcPts val="0"/>
              </a:spcBef>
              <a:buSzPct val="101000"/>
              <a:buNone/>
            </a:pPr>
            <a:endParaRPr lang="en-US" sz="1200" dirty="0">
              <a:latin typeface="Times New Roman" panose="02020603050405020304" pitchFamily="18" charset="0"/>
              <a:cs typeface="Times New Roman" panose="02020603050405020304" pitchFamily="18" charset="0"/>
            </a:endParaRPr>
          </a:p>
          <a:p>
            <a:pPr marL="171450" indent="-171450">
              <a:lnSpc>
                <a:spcPct val="115000"/>
              </a:lnSpc>
              <a:spcBef>
                <a:spcPts val="0"/>
              </a:spcBef>
              <a:buSzPct val="101000"/>
              <a:buFont typeface="Arial" panose="020B0604020202020204" pitchFamily="34" charset="0"/>
              <a:buChar char="•"/>
            </a:pPr>
            <a:r>
              <a:rPr lang="en-US" sz="1200" b="1" dirty="0" smtClean="0">
                <a:latin typeface="Times New Roman" panose="02020603050405020304" pitchFamily="18" charset="0"/>
                <a:ea typeface="Times New Roman"/>
                <a:cs typeface="Times New Roman" panose="02020603050405020304" pitchFamily="18" charset="0"/>
                <a:sym typeface="Times New Roman"/>
              </a:rPr>
              <a:t>Methodology</a:t>
            </a:r>
            <a:r>
              <a:rPr lang="en-US" sz="1200" b="1" dirty="0">
                <a:latin typeface="Times New Roman" panose="02020603050405020304" pitchFamily="18" charset="0"/>
                <a:ea typeface="Times New Roman"/>
                <a:cs typeface="Times New Roman" panose="02020603050405020304" pitchFamily="18" charset="0"/>
                <a:sym typeface="Times New Roman"/>
              </a:rPr>
              <a:t>:</a:t>
            </a:r>
            <a:endParaRPr sz="1200" b="1" dirty="0">
              <a:latin typeface="Times New Roman" panose="02020603050405020304" pitchFamily="18" charset="0"/>
              <a:ea typeface="Times New Roman"/>
              <a:cs typeface="Times New Roman" panose="02020603050405020304" pitchFamily="18" charset="0"/>
              <a:sym typeface="Times New Roman"/>
            </a:endParaRPr>
          </a:p>
          <a:p>
            <a:pPr marL="628650" lvl="1" indent="-171450">
              <a:lnSpc>
                <a:spcPct val="115000"/>
              </a:lnSpc>
              <a:spcBef>
                <a:spcPts val="0"/>
              </a:spcBef>
              <a:buSzPct val="101000"/>
              <a:buFont typeface="Arial" panose="020B0604020202020204" pitchFamily="34" charset="0"/>
              <a:buChar char="•"/>
            </a:pPr>
            <a:r>
              <a:rPr lang="en-US" sz="1200" dirty="0" smtClean="0">
                <a:latin typeface="Times New Roman" panose="02020603050405020304" pitchFamily="18" charset="0"/>
                <a:ea typeface="Times New Roman"/>
                <a:cs typeface="Times New Roman" panose="02020603050405020304" pitchFamily="18" charset="0"/>
                <a:sym typeface="Times New Roman"/>
              </a:rPr>
              <a:t>Face </a:t>
            </a:r>
            <a:r>
              <a:rPr lang="en-US" sz="1200" dirty="0">
                <a:latin typeface="Times New Roman" panose="02020603050405020304" pitchFamily="18" charset="0"/>
                <a:ea typeface="Times New Roman"/>
                <a:cs typeface="Times New Roman" panose="02020603050405020304" pitchFamily="18" charset="0"/>
                <a:sym typeface="Times New Roman"/>
              </a:rPr>
              <a:t>is detected using </a:t>
            </a:r>
            <a:r>
              <a:rPr lang="en-US" sz="1200" dirty="0">
                <a:solidFill>
                  <a:srgbClr val="FF0000"/>
                </a:solidFill>
                <a:latin typeface="Times New Roman" panose="02020603050405020304" pitchFamily="18" charset="0"/>
                <a:ea typeface="Times New Roman"/>
                <a:cs typeface="Times New Roman" panose="02020603050405020304" pitchFamily="18" charset="0"/>
                <a:sym typeface="Times New Roman"/>
              </a:rPr>
              <a:t>MTCNN</a:t>
            </a:r>
            <a:endParaRPr sz="1200" dirty="0">
              <a:solidFill>
                <a:srgbClr val="FF0000"/>
              </a:solidFill>
              <a:latin typeface="Times New Roman" panose="02020603050405020304" pitchFamily="18" charset="0"/>
              <a:ea typeface="Times New Roman"/>
              <a:cs typeface="Times New Roman" panose="02020603050405020304" pitchFamily="18" charset="0"/>
              <a:sym typeface="Times New Roman"/>
            </a:endParaRPr>
          </a:p>
          <a:p>
            <a:pPr marL="628650" lvl="1" indent="-171450">
              <a:lnSpc>
                <a:spcPct val="115000"/>
              </a:lnSpc>
              <a:spcBef>
                <a:spcPts val="0"/>
              </a:spcBef>
              <a:buSzPct val="101000"/>
              <a:buFont typeface="Arial" panose="020B0604020202020204" pitchFamily="34" charset="0"/>
              <a:buChar char="•"/>
            </a:pPr>
            <a:r>
              <a:rPr lang="en-US" sz="1200" dirty="0" smtClean="0">
                <a:latin typeface="Times New Roman" panose="02020603050405020304" pitchFamily="18" charset="0"/>
                <a:ea typeface="Times New Roman"/>
                <a:cs typeface="Times New Roman" panose="02020603050405020304" pitchFamily="18" charset="0"/>
                <a:sym typeface="Times New Roman"/>
              </a:rPr>
              <a:t>Visual </a:t>
            </a:r>
            <a:r>
              <a:rPr lang="en-US" sz="1200" dirty="0">
                <a:latin typeface="Times New Roman" panose="02020603050405020304" pitchFamily="18" charset="0"/>
                <a:ea typeface="Times New Roman"/>
                <a:cs typeface="Times New Roman" panose="02020603050405020304" pitchFamily="18" charset="0"/>
                <a:sym typeface="Times New Roman"/>
              </a:rPr>
              <a:t>and Temporal feature extraction using CNN (</a:t>
            </a:r>
            <a:r>
              <a:rPr lang="en-US" sz="1200" dirty="0">
                <a:solidFill>
                  <a:srgbClr val="FF0000"/>
                </a:solidFill>
                <a:latin typeface="Times New Roman" panose="02020603050405020304" pitchFamily="18" charset="0"/>
                <a:ea typeface="Times New Roman"/>
                <a:cs typeface="Times New Roman" panose="02020603050405020304" pitchFamily="18" charset="0"/>
                <a:sym typeface="Times New Roman"/>
              </a:rPr>
              <a:t>EfficientNet-b5</a:t>
            </a:r>
            <a:r>
              <a:rPr lang="en-US" sz="1200" dirty="0">
                <a:latin typeface="Times New Roman" panose="02020603050405020304" pitchFamily="18" charset="0"/>
                <a:ea typeface="Times New Roman"/>
                <a:cs typeface="Times New Roman" panose="02020603050405020304" pitchFamily="18" charset="0"/>
                <a:sym typeface="Times New Roman"/>
              </a:rPr>
              <a:t> instead of ImageNet)</a:t>
            </a:r>
            <a:endParaRPr sz="1200" dirty="0">
              <a:latin typeface="Times New Roman" panose="02020603050405020304" pitchFamily="18" charset="0"/>
              <a:ea typeface="Times New Roman"/>
              <a:cs typeface="Times New Roman" panose="02020603050405020304" pitchFamily="18" charset="0"/>
              <a:sym typeface="Times New Roman"/>
            </a:endParaRPr>
          </a:p>
          <a:p>
            <a:pPr marL="628650" lvl="1" indent="-171450">
              <a:lnSpc>
                <a:spcPct val="115000"/>
              </a:lnSpc>
              <a:spcBef>
                <a:spcPts val="0"/>
              </a:spcBef>
              <a:buSzPct val="101000"/>
              <a:buFont typeface="Arial" panose="020B0604020202020204" pitchFamily="34" charset="0"/>
              <a:buChar char="•"/>
            </a:pPr>
            <a:r>
              <a:rPr lang="en-US" sz="1200" dirty="0" smtClean="0">
                <a:solidFill>
                  <a:srgbClr val="FF0000"/>
                </a:solidFill>
                <a:latin typeface="Times New Roman" panose="02020603050405020304" pitchFamily="18" charset="0"/>
                <a:ea typeface="Times New Roman"/>
                <a:cs typeface="Times New Roman" panose="02020603050405020304" pitchFamily="18" charset="0"/>
                <a:sym typeface="Times New Roman"/>
              </a:rPr>
              <a:t>logit</a:t>
            </a:r>
            <a:r>
              <a:rPr lang="en-US" sz="1200" dirty="0" smtClean="0">
                <a:latin typeface="Times New Roman" panose="02020603050405020304" pitchFamily="18" charset="0"/>
                <a:ea typeface="Times New Roman"/>
                <a:cs typeface="Times New Roman" panose="02020603050405020304" pitchFamily="18" charset="0"/>
                <a:sym typeface="Times New Roman"/>
              </a:rPr>
              <a:t> </a:t>
            </a:r>
            <a:r>
              <a:rPr lang="en-US" sz="1200" dirty="0">
                <a:latin typeface="Times New Roman" panose="02020603050405020304" pitchFamily="18" charset="0"/>
                <a:ea typeface="Times New Roman"/>
                <a:cs typeface="Times New Roman" panose="02020603050405020304" pitchFamily="18" charset="0"/>
                <a:sym typeface="Times New Roman"/>
              </a:rPr>
              <a:t>(that indicates if the face is real or fake) and a </a:t>
            </a:r>
            <a:r>
              <a:rPr lang="en-US" sz="1200" dirty="0">
                <a:solidFill>
                  <a:srgbClr val="FF0000"/>
                </a:solidFill>
                <a:latin typeface="Times New Roman" panose="02020603050405020304" pitchFamily="18" charset="0"/>
                <a:ea typeface="Times New Roman"/>
                <a:cs typeface="Times New Roman" panose="02020603050405020304" pitchFamily="18" charset="0"/>
                <a:sym typeface="Times New Roman"/>
              </a:rPr>
              <a:t>weight</a:t>
            </a:r>
            <a:r>
              <a:rPr lang="en-US" sz="1200" dirty="0">
                <a:latin typeface="Times New Roman" panose="02020603050405020304" pitchFamily="18" charset="0"/>
                <a:ea typeface="Times New Roman"/>
                <a:cs typeface="Times New Roman" panose="02020603050405020304" pitchFamily="18" charset="0"/>
                <a:sym typeface="Times New Roman"/>
              </a:rPr>
              <a:t> (that can provide </a:t>
            </a:r>
            <a:r>
              <a:rPr lang="en-US" sz="1200" dirty="0" smtClean="0">
                <a:latin typeface="Times New Roman" panose="02020603050405020304" pitchFamily="18" charset="0"/>
                <a:ea typeface="Times New Roman"/>
                <a:cs typeface="Times New Roman" panose="02020603050405020304" pitchFamily="18" charset="0"/>
                <a:sym typeface="Times New Roman"/>
              </a:rPr>
              <a:t>information </a:t>
            </a:r>
            <a:r>
              <a:rPr lang="en-US" sz="1200" dirty="0">
                <a:latin typeface="Times New Roman" panose="02020603050405020304" pitchFamily="18" charset="0"/>
                <a:ea typeface="Times New Roman"/>
                <a:cs typeface="Times New Roman" panose="02020603050405020304" pitchFamily="18" charset="0"/>
                <a:sym typeface="Times New Roman"/>
              </a:rPr>
              <a:t>of how confident or reliable is the logit prediction) are calculated based on the output of </a:t>
            </a:r>
            <a:r>
              <a:rPr lang="en-US" sz="1200" dirty="0" smtClean="0">
                <a:latin typeface="Times New Roman" panose="02020603050405020304" pitchFamily="18" charset="0"/>
                <a:ea typeface="Times New Roman"/>
                <a:cs typeface="Times New Roman" panose="02020603050405020304" pitchFamily="18" charset="0"/>
                <a:sym typeface="Times New Roman"/>
              </a:rPr>
              <a:t>EffecientNET-b5</a:t>
            </a:r>
            <a:endParaRPr sz="1200" dirty="0">
              <a:latin typeface="Times New Roman" panose="02020603050405020304" pitchFamily="18" charset="0"/>
              <a:ea typeface="Times New Roman"/>
              <a:cs typeface="Times New Roman" panose="02020603050405020304" pitchFamily="18" charset="0"/>
              <a:sym typeface="Times New Roman"/>
            </a:endParaRPr>
          </a:p>
          <a:p>
            <a:pPr marL="628650" lvl="1" indent="-171450">
              <a:lnSpc>
                <a:spcPct val="115000"/>
              </a:lnSpc>
              <a:spcBef>
                <a:spcPts val="0"/>
              </a:spcBef>
              <a:buSzPct val="101000"/>
              <a:buFont typeface="Arial" panose="020B0604020202020204" pitchFamily="34" charset="0"/>
              <a:buChar char="•"/>
            </a:pPr>
            <a:r>
              <a:rPr lang="en-US" sz="1200" dirty="0" smtClean="0">
                <a:latin typeface="Times New Roman" panose="02020603050405020304" pitchFamily="18" charset="0"/>
                <a:ea typeface="Times New Roman"/>
                <a:cs typeface="Times New Roman" panose="02020603050405020304" pitchFamily="18" charset="0"/>
                <a:sym typeface="Times New Roman"/>
              </a:rPr>
              <a:t>Gated </a:t>
            </a:r>
            <a:r>
              <a:rPr lang="en-US" sz="1200" dirty="0">
                <a:latin typeface="Times New Roman" panose="02020603050405020304" pitchFamily="18" charset="0"/>
                <a:ea typeface="Times New Roman"/>
                <a:cs typeface="Times New Roman" panose="02020603050405020304" pitchFamily="18" charset="0"/>
                <a:sym typeface="Times New Roman"/>
              </a:rPr>
              <a:t>Re-current Unit (GRU) is used to combine the features, logits, </a:t>
            </a:r>
            <a:r>
              <a:rPr lang="en-US" sz="1200" dirty="0" smtClean="0">
                <a:latin typeface="Times New Roman" panose="02020603050405020304" pitchFamily="18" charset="0"/>
                <a:ea typeface="Times New Roman"/>
                <a:cs typeface="Times New Roman" panose="02020603050405020304" pitchFamily="18" charset="0"/>
                <a:sym typeface="Times New Roman"/>
              </a:rPr>
              <a:t>and</a:t>
            </a:r>
            <a:r>
              <a:rPr lang="en-US" sz="1200" dirty="0">
                <a:latin typeface="Times New Roman" panose="02020603050405020304" pitchFamily="18" charset="0"/>
                <a:ea typeface="Times New Roman"/>
                <a:cs typeface="Times New Roman" panose="02020603050405020304" pitchFamily="18" charset="0"/>
                <a:sym typeface="Times New Roman"/>
              </a:rPr>
              <a:t> </a:t>
            </a:r>
            <a:r>
              <a:rPr lang="en-US" sz="1200" dirty="0" smtClean="0">
                <a:latin typeface="Times New Roman" panose="02020603050405020304" pitchFamily="18" charset="0"/>
                <a:ea typeface="Times New Roman"/>
                <a:cs typeface="Times New Roman" panose="02020603050405020304" pitchFamily="18" charset="0"/>
                <a:sym typeface="Times New Roman"/>
              </a:rPr>
              <a:t>weights of all face regions to obtain a final estimate.</a:t>
            </a:r>
            <a:endParaRPr sz="1200" dirty="0" smtClean="0">
              <a:latin typeface="Times New Roman" panose="02020603050405020304" pitchFamily="18" charset="0"/>
              <a:ea typeface="Times New Roman"/>
              <a:cs typeface="Times New Roman" panose="02020603050405020304" pitchFamily="18" charset="0"/>
              <a:sym typeface="Times New Roman"/>
            </a:endParaRPr>
          </a:p>
          <a:p>
            <a:pPr marL="171450" lvl="0" indent="-171450" algn="l" rtl="0">
              <a:lnSpc>
                <a:spcPct val="115000"/>
              </a:lnSpc>
              <a:spcBef>
                <a:spcPts val="0"/>
              </a:spcBef>
              <a:spcAft>
                <a:spcPts val="0"/>
              </a:spcAft>
              <a:buClr>
                <a:schemeClr val="dk1"/>
              </a:buClr>
              <a:buSzPct val="101000"/>
              <a:buFont typeface="Arial" panose="020B0604020202020204" pitchFamily="34" charset="0"/>
              <a:buChar char="•"/>
            </a:pPr>
            <a:endParaRPr sz="1200" dirty="0">
              <a:latin typeface="Times New Roman" panose="02020603050405020304" pitchFamily="18" charset="0"/>
              <a:ea typeface="Times New Roman"/>
              <a:cs typeface="Times New Roman" panose="02020603050405020304" pitchFamily="18" charset="0"/>
              <a:sym typeface="Times New Roman"/>
            </a:endParaRPr>
          </a:p>
          <a:p>
            <a:pPr marL="171450" indent="-171450">
              <a:lnSpc>
                <a:spcPct val="115000"/>
              </a:lnSpc>
              <a:spcBef>
                <a:spcPts val="0"/>
              </a:spcBef>
              <a:buSzPct val="101000"/>
              <a:buFont typeface="Arial" panose="020B0604020202020204" pitchFamily="34" charset="0"/>
              <a:buChar char="•"/>
            </a:pPr>
            <a:r>
              <a:rPr lang="en-US" sz="1200" b="1" dirty="0">
                <a:latin typeface="Times New Roman" panose="02020603050405020304" pitchFamily="18" charset="0"/>
                <a:ea typeface="Times New Roman"/>
                <a:cs typeface="Times New Roman" panose="02020603050405020304" pitchFamily="18" charset="0"/>
                <a:sym typeface="Times New Roman"/>
              </a:rPr>
              <a:t>Dataset:</a:t>
            </a:r>
            <a:endParaRPr sz="1200" b="1" dirty="0">
              <a:latin typeface="Times New Roman" panose="02020603050405020304" pitchFamily="18" charset="0"/>
              <a:ea typeface="Times New Roman"/>
              <a:cs typeface="Times New Roman" panose="02020603050405020304" pitchFamily="18" charset="0"/>
              <a:sym typeface="Times New Roman"/>
            </a:endParaRPr>
          </a:p>
          <a:p>
            <a:pPr marL="628650" lvl="1" indent="-171450">
              <a:lnSpc>
                <a:spcPct val="115000"/>
              </a:lnSpc>
              <a:spcBef>
                <a:spcPts val="0"/>
              </a:spcBef>
              <a:buSzPct val="101000"/>
              <a:buFont typeface="Arial" panose="020B0604020202020204" pitchFamily="34" charset="0"/>
              <a:buChar char="•"/>
            </a:pPr>
            <a:r>
              <a:rPr lang="en-US" sz="1200" dirty="0" smtClean="0">
                <a:latin typeface="Times New Roman" panose="02020603050405020304" pitchFamily="18" charset="0"/>
                <a:ea typeface="Times New Roman"/>
                <a:cs typeface="Times New Roman" panose="02020603050405020304" pitchFamily="18" charset="0"/>
                <a:sym typeface="Times New Roman"/>
              </a:rPr>
              <a:t>DFDC(</a:t>
            </a:r>
            <a:r>
              <a:rPr lang="en-US" sz="1200" dirty="0" err="1" smtClean="0">
                <a:latin typeface="Times New Roman" panose="02020603050405020304" pitchFamily="18" charset="0"/>
                <a:ea typeface="Times New Roman"/>
                <a:cs typeface="Times New Roman" panose="02020603050405020304" pitchFamily="18" charset="0"/>
                <a:sym typeface="Times New Roman"/>
              </a:rPr>
              <a:t>Deepfake</a:t>
            </a:r>
            <a:r>
              <a:rPr lang="en-US" sz="1200" dirty="0" smtClean="0">
                <a:latin typeface="Times New Roman" panose="02020603050405020304" pitchFamily="18" charset="0"/>
                <a:ea typeface="Times New Roman"/>
                <a:cs typeface="Times New Roman" panose="02020603050405020304" pitchFamily="18" charset="0"/>
                <a:sym typeface="Times New Roman"/>
              </a:rPr>
              <a:t> </a:t>
            </a:r>
            <a:r>
              <a:rPr lang="en-US" sz="1200" dirty="0" err="1">
                <a:latin typeface="Times New Roman" panose="02020603050405020304" pitchFamily="18" charset="0"/>
                <a:ea typeface="Times New Roman"/>
                <a:cs typeface="Times New Roman" panose="02020603050405020304" pitchFamily="18" charset="0"/>
                <a:sym typeface="Times New Roman"/>
              </a:rPr>
              <a:t>Detectation</a:t>
            </a:r>
            <a:r>
              <a:rPr lang="en-US" sz="1200" dirty="0">
                <a:latin typeface="Times New Roman" panose="02020603050405020304" pitchFamily="18" charset="0"/>
                <a:ea typeface="Times New Roman"/>
                <a:cs typeface="Times New Roman" panose="02020603050405020304" pitchFamily="18" charset="0"/>
                <a:sym typeface="Times New Roman"/>
              </a:rPr>
              <a:t> Challenge</a:t>
            </a:r>
            <a:r>
              <a:rPr lang="en-US" sz="1200" dirty="0" smtClean="0">
                <a:latin typeface="Times New Roman" panose="02020603050405020304" pitchFamily="18" charset="0"/>
                <a:ea typeface="Times New Roman"/>
                <a:cs typeface="Times New Roman" panose="02020603050405020304" pitchFamily="18" charset="0"/>
                <a:sym typeface="Times New Roman"/>
              </a:rPr>
              <a:t>) (</a:t>
            </a:r>
            <a:r>
              <a:rPr lang="en-US" sz="1200" dirty="0" smtClean="0">
                <a:latin typeface="Times New Roman" panose="02020603050405020304" pitchFamily="18" charset="0"/>
                <a:cs typeface="Times New Roman" panose="02020603050405020304" pitchFamily="18" charset="0"/>
              </a:rPr>
              <a:t>123,546 Total videos with high resolution</a:t>
            </a:r>
            <a:r>
              <a:rPr lang="en-US" sz="1200" dirty="0" smtClean="0">
                <a:latin typeface="Times New Roman" panose="02020603050405020304" pitchFamily="18" charset="0"/>
                <a:ea typeface="Times New Roman"/>
                <a:cs typeface="Times New Roman" panose="02020603050405020304" pitchFamily="18" charset="0"/>
                <a:sym typeface="Times New Roman"/>
              </a:rPr>
              <a:t>)</a:t>
            </a:r>
            <a:endParaRPr sz="1200" dirty="0">
              <a:latin typeface="Times New Roman" panose="02020603050405020304" pitchFamily="18" charset="0"/>
              <a:ea typeface="Times New Roman"/>
              <a:cs typeface="Times New Roman" panose="02020603050405020304" pitchFamily="18" charset="0"/>
              <a:sym typeface="Times New Roman"/>
            </a:endParaRPr>
          </a:p>
          <a:p>
            <a:pPr marL="171450" indent="-171450">
              <a:lnSpc>
                <a:spcPct val="115000"/>
              </a:lnSpc>
              <a:spcBef>
                <a:spcPts val="0"/>
              </a:spcBef>
              <a:buSzPct val="101000"/>
              <a:buFont typeface="Arial" panose="020B0604020202020204" pitchFamily="34" charset="0"/>
              <a:buChar char="•"/>
            </a:pPr>
            <a:r>
              <a:rPr lang="en-US" sz="1200" b="1" dirty="0">
                <a:latin typeface="Times New Roman" panose="02020603050405020304" pitchFamily="18" charset="0"/>
                <a:ea typeface="Times New Roman"/>
                <a:cs typeface="Times New Roman" panose="02020603050405020304" pitchFamily="18" charset="0"/>
                <a:sym typeface="Times New Roman"/>
              </a:rPr>
              <a:t>Results:</a:t>
            </a:r>
            <a:endParaRPr sz="1200" b="1" dirty="0">
              <a:latin typeface="Times New Roman" panose="02020603050405020304" pitchFamily="18" charset="0"/>
              <a:ea typeface="Times New Roman"/>
              <a:cs typeface="Times New Roman" panose="02020603050405020304" pitchFamily="18" charset="0"/>
              <a:sym typeface="Times New Roman"/>
            </a:endParaRPr>
          </a:p>
          <a:p>
            <a:pPr marL="628650" lvl="1" indent="-171450">
              <a:lnSpc>
                <a:spcPct val="115000"/>
              </a:lnSpc>
              <a:spcBef>
                <a:spcPts val="0"/>
              </a:spcBef>
              <a:buSzPct val="101000"/>
              <a:buFont typeface="Arial" panose="020B0604020202020204" pitchFamily="34" charset="0"/>
              <a:buChar char="•"/>
            </a:pPr>
            <a:r>
              <a:rPr lang="en-US" sz="1200" dirty="0" smtClean="0">
                <a:latin typeface="Times New Roman" panose="02020603050405020304" pitchFamily="18" charset="0"/>
                <a:ea typeface="Times New Roman"/>
                <a:cs typeface="Times New Roman" panose="02020603050405020304" pitchFamily="18" charset="0"/>
                <a:sym typeface="Times New Roman"/>
              </a:rPr>
              <a:t>Accuracy 92.61%</a:t>
            </a:r>
          </a:p>
          <a:p>
            <a:pPr marL="171450" indent="-171450">
              <a:lnSpc>
                <a:spcPct val="115000"/>
              </a:lnSpc>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Link:</a:t>
            </a:r>
          </a:p>
          <a:p>
            <a:pPr marL="628650" lvl="1" indent="-171450">
              <a:lnSpc>
                <a:spcPct val="115000"/>
              </a:lnSpc>
              <a:spcBef>
                <a:spcPts val="0"/>
              </a:spcBef>
              <a:buSzPct val="101000"/>
            </a:pPr>
            <a:r>
              <a:rPr lang="en-US" sz="1200" dirty="0">
                <a:latin typeface="Times New Roman" panose="02020603050405020304" pitchFamily="18" charset="0"/>
                <a:cs typeface="Times New Roman" panose="02020603050405020304" pitchFamily="18" charset="0"/>
                <a:hlinkClick r:id="rId3"/>
              </a:rPr>
              <a:t>https://ieeexplore.ieee.org/document/9150724</a:t>
            </a:r>
            <a:endParaRPr lang="en-US" sz="1200" dirty="0" smtClean="0">
              <a:latin typeface="Times New Roman" panose="02020603050405020304" pitchFamily="18" charset="0"/>
              <a:ea typeface="Times New Roman"/>
              <a:cs typeface="Times New Roman" panose="02020603050405020304" pitchFamily="18" charset="0"/>
              <a:sym typeface="Times New Roman"/>
            </a:endParaRPr>
          </a:p>
          <a:p>
            <a:pPr marL="628650" lvl="1" indent="-171450">
              <a:lnSpc>
                <a:spcPct val="115000"/>
              </a:lnSpc>
              <a:spcBef>
                <a:spcPts val="0"/>
              </a:spcBef>
              <a:buSzPct val="101000"/>
            </a:pPr>
            <a:endParaRPr sz="120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1000"/>
              </a:spcBef>
              <a:spcAft>
                <a:spcPts val="0"/>
              </a:spcAft>
              <a:buNone/>
            </a:pPr>
            <a:endParaRPr dirty="0"/>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Tree>
    <p:extLst>
      <p:ext uri="{BB962C8B-B14F-4D97-AF65-F5344CB8AC3E}">
        <p14:creationId xmlns:p14="http://schemas.microsoft.com/office/powerpoint/2010/main" val="32283927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5" name="Google Shape;175;p18"/>
          <p:cNvSpPr txBox="1">
            <a:spLocks noGrp="1"/>
          </p:cNvSpPr>
          <p:nvPr>
            <p:ph type="body" idx="1"/>
          </p:nvPr>
        </p:nvSpPr>
        <p:spPr>
          <a:xfrm>
            <a:off x="649224" y="512064"/>
            <a:ext cx="10515600" cy="5719924"/>
          </a:xfrm>
          <a:prstGeom prst="rect">
            <a:avLst/>
          </a:prstGeom>
          <a:noFill/>
          <a:ln>
            <a:noFill/>
          </a:ln>
        </p:spPr>
        <p:txBody>
          <a:bodyPr spcFirstLastPara="1" wrap="square" lIns="91425" tIns="45700" rIns="91425" bIns="45700" anchor="t" anchorCtr="0">
            <a:normAutofit/>
          </a:bodyPr>
          <a:lstStyle/>
          <a:p>
            <a:pPr marL="0" lvl="0" indent="0">
              <a:lnSpc>
                <a:spcPct val="115000"/>
              </a:lnSpc>
              <a:spcBef>
                <a:spcPts val="0"/>
              </a:spcBef>
              <a:buSzPts val="1100"/>
              <a:buNone/>
            </a:pPr>
            <a:r>
              <a:rPr lang="en-US" sz="1400" b="1" dirty="0">
                <a:latin typeface="Times New Roman"/>
                <a:ea typeface="Times New Roman"/>
                <a:cs typeface="Times New Roman"/>
                <a:sym typeface="Times New Roman"/>
              </a:rPr>
              <a:t>3</a:t>
            </a:r>
            <a:r>
              <a:rPr lang="en-US" sz="1400" b="1" dirty="0" smtClean="0">
                <a:latin typeface="Times New Roman"/>
                <a:ea typeface="Times New Roman"/>
                <a:cs typeface="Times New Roman"/>
                <a:sym typeface="Times New Roman"/>
              </a:rPr>
              <a:t>. </a:t>
            </a:r>
            <a:r>
              <a:rPr lang="en-US" sz="1400" b="1" dirty="0">
                <a:latin typeface="Times New Roman"/>
                <a:ea typeface="Times New Roman"/>
                <a:cs typeface="Times New Roman"/>
                <a:sym typeface="Times New Roman"/>
              </a:rPr>
              <a:t>Effective and Fast DeepFake Detection </a:t>
            </a:r>
            <a:r>
              <a:rPr lang="en-US" sz="1400" b="1" dirty="0" smtClean="0">
                <a:latin typeface="Times New Roman"/>
                <a:ea typeface="Times New Roman"/>
                <a:cs typeface="Times New Roman"/>
                <a:sym typeface="Times New Roman"/>
              </a:rPr>
              <a:t>Method Based </a:t>
            </a:r>
            <a:r>
              <a:rPr lang="en-US" sz="1400" b="1" dirty="0">
                <a:latin typeface="Times New Roman"/>
                <a:ea typeface="Times New Roman"/>
                <a:cs typeface="Times New Roman"/>
                <a:sym typeface="Times New Roman"/>
              </a:rPr>
              <a:t>on </a:t>
            </a:r>
            <a:r>
              <a:rPr lang="en-US" sz="1400" b="1" dirty="0" err="1">
                <a:latin typeface="Times New Roman"/>
                <a:ea typeface="Times New Roman"/>
                <a:cs typeface="Times New Roman"/>
                <a:sym typeface="Times New Roman"/>
              </a:rPr>
              <a:t>Haar</a:t>
            </a:r>
            <a:r>
              <a:rPr lang="en-US" sz="1400" b="1" dirty="0">
                <a:latin typeface="Times New Roman"/>
                <a:ea typeface="Times New Roman"/>
                <a:cs typeface="Times New Roman"/>
                <a:sym typeface="Times New Roman"/>
              </a:rPr>
              <a:t> Wavelet </a:t>
            </a:r>
            <a:r>
              <a:rPr lang="en-US" sz="1400" b="1" dirty="0" smtClean="0">
                <a:latin typeface="Times New Roman"/>
                <a:ea typeface="Times New Roman"/>
                <a:cs typeface="Times New Roman"/>
                <a:sym typeface="Times New Roman"/>
              </a:rPr>
              <a:t>Transform</a:t>
            </a:r>
          </a:p>
          <a:p>
            <a:pPr marL="0" lvl="0" indent="0">
              <a:lnSpc>
                <a:spcPct val="80000"/>
              </a:lnSpc>
              <a:spcBef>
                <a:spcPts val="0"/>
              </a:spcBef>
              <a:buSzPts val="2800"/>
              <a:buNone/>
            </a:pPr>
            <a:endParaRPr lang="en-US" sz="1400" b="1" dirty="0" smtClean="0">
              <a:latin typeface="Times New Roman" panose="02020603050405020304" pitchFamily="18" charset="0"/>
              <a:cs typeface="Times New Roman" panose="02020603050405020304" pitchFamily="18" charset="0"/>
            </a:endParaRPr>
          </a:p>
          <a:p>
            <a:pPr marL="0" lvl="0" indent="0">
              <a:lnSpc>
                <a:spcPct val="110000"/>
              </a:lnSpc>
              <a:spcBef>
                <a:spcPts val="0"/>
              </a:spcBef>
              <a:buSzPts val="2800"/>
              <a:buNone/>
            </a:pPr>
            <a:r>
              <a:rPr lang="en-US" sz="1400" b="1" dirty="0" smtClean="0">
                <a:latin typeface="Times New Roman" panose="02020603050405020304" pitchFamily="18" charset="0"/>
                <a:cs typeface="Times New Roman" panose="02020603050405020304" pitchFamily="18" charset="0"/>
              </a:rPr>
              <a:t>Authors</a:t>
            </a:r>
            <a:r>
              <a:rPr lang="en-US" sz="1400" b="1" dirty="0">
                <a:latin typeface="Times New Roman" panose="02020603050405020304" pitchFamily="18" charset="0"/>
                <a:cs typeface="Times New Roman" panose="02020603050405020304" pitchFamily="18" charset="0"/>
              </a:rPr>
              <a:t>: </a:t>
            </a:r>
            <a:r>
              <a:rPr lang="en-US" sz="1400" dirty="0" smtClean="0">
                <a:latin typeface="Times New Roman" panose="02020603050405020304" pitchFamily="18" charset="0"/>
                <a:cs typeface="Times New Roman" panose="02020603050405020304" pitchFamily="18" charset="0"/>
              </a:rPr>
              <a:t>Mohammed </a:t>
            </a:r>
            <a:r>
              <a:rPr lang="en-US" sz="1400" dirty="0" err="1">
                <a:latin typeface="Times New Roman" panose="02020603050405020304" pitchFamily="18" charset="0"/>
                <a:cs typeface="Times New Roman" panose="02020603050405020304" pitchFamily="18" charset="0"/>
              </a:rPr>
              <a:t>Akram</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Younus</a:t>
            </a:r>
            <a:r>
              <a:rPr lang="en-US" sz="1400" dirty="0">
                <a:latin typeface="Times New Roman" panose="02020603050405020304" pitchFamily="18" charset="0"/>
                <a:cs typeface="Times New Roman" panose="02020603050405020304" pitchFamily="18" charset="0"/>
              </a:rPr>
              <a:t> ; </a:t>
            </a:r>
            <a:r>
              <a:rPr lang="en-US" sz="1400" dirty="0" err="1">
                <a:latin typeface="Times New Roman" panose="02020603050405020304" pitchFamily="18" charset="0"/>
                <a:cs typeface="Times New Roman" panose="02020603050405020304" pitchFamily="18" charset="0"/>
              </a:rPr>
              <a:t>Taha</a:t>
            </a:r>
            <a:r>
              <a:rPr lang="en-US" sz="1400" dirty="0">
                <a:latin typeface="Times New Roman" panose="02020603050405020304" pitchFamily="18" charset="0"/>
                <a:cs typeface="Times New Roman" panose="02020603050405020304" pitchFamily="18" charset="0"/>
              </a:rPr>
              <a:t> Mohammed Hasan </a:t>
            </a:r>
            <a:r>
              <a:rPr lang="fi-FI" sz="1400" dirty="0" smtClean="0">
                <a:latin typeface="Times New Roman" panose="02020603050405020304" pitchFamily="18" charset="0"/>
                <a:cs typeface="Times New Roman" panose="02020603050405020304" pitchFamily="18" charset="0"/>
              </a:rPr>
              <a:t> </a:t>
            </a:r>
            <a:endParaRPr lang="en-US" sz="1400" dirty="0">
              <a:latin typeface="Times New Roman" panose="02020603050405020304" pitchFamily="18" charset="0"/>
              <a:cs typeface="Times New Roman" panose="02020603050405020304" pitchFamily="18" charset="0"/>
            </a:endParaRPr>
          </a:p>
          <a:p>
            <a:pPr marL="0" lvl="0" indent="0">
              <a:lnSpc>
                <a:spcPct val="110000"/>
              </a:lnSpc>
              <a:spcBef>
                <a:spcPts val="0"/>
              </a:spcBef>
              <a:buSzPts val="2800"/>
              <a:buNone/>
            </a:pPr>
            <a:r>
              <a:rPr lang="en-US" sz="1400" b="1" dirty="0">
                <a:latin typeface="Times New Roman" panose="02020603050405020304" pitchFamily="18" charset="0"/>
                <a:cs typeface="Times New Roman" panose="02020603050405020304" pitchFamily="18" charset="0"/>
              </a:rPr>
              <a:t>Publisher: </a:t>
            </a:r>
            <a:r>
              <a:rPr lang="en-US" sz="1400" dirty="0">
                <a:latin typeface="Times New Roman" panose="02020603050405020304" pitchFamily="18" charset="0"/>
                <a:cs typeface="Times New Roman" panose="02020603050405020304" pitchFamily="18" charset="0"/>
              </a:rPr>
              <a:t>IEEE </a:t>
            </a:r>
            <a:r>
              <a:rPr lang="en-US" sz="1400" dirty="0" smtClean="0">
                <a:latin typeface="Times New Roman" panose="02020603050405020304" pitchFamily="18" charset="0"/>
                <a:cs typeface="Times New Roman" panose="02020603050405020304" pitchFamily="18" charset="0"/>
              </a:rPr>
              <a:t>conference (International conference on Computer Science and Software Engineering) </a:t>
            </a:r>
            <a:endParaRPr lang="en-US" sz="1400" dirty="0">
              <a:latin typeface="Times New Roman" panose="02020603050405020304" pitchFamily="18" charset="0"/>
              <a:cs typeface="Times New Roman" panose="02020603050405020304" pitchFamily="18" charset="0"/>
            </a:endParaRPr>
          </a:p>
          <a:p>
            <a:pPr marL="0" lvl="0" indent="0">
              <a:lnSpc>
                <a:spcPct val="110000"/>
              </a:lnSpc>
              <a:spcBef>
                <a:spcPts val="0"/>
              </a:spcBef>
              <a:buSzPts val="2800"/>
              <a:buNone/>
            </a:pPr>
            <a:r>
              <a:rPr lang="en-US" sz="1400" b="1" dirty="0">
                <a:latin typeface="Times New Roman" panose="02020603050405020304" pitchFamily="18" charset="0"/>
                <a:cs typeface="Times New Roman" panose="02020603050405020304" pitchFamily="18" charset="0"/>
              </a:rPr>
              <a:t>Publishing Year: </a:t>
            </a:r>
            <a:r>
              <a:rPr lang="en-US" sz="1400" dirty="0" smtClean="0">
                <a:latin typeface="Times New Roman" panose="02020603050405020304" pitchFamily="18" charset="0"/>
                <a:cs typeface="Times New Roman" panose="02020603050405020304" pitchFamily="18" charset="0"/>
              </a:rPr>
              <a:t>Jul-2020</a:t>
            </a:r>
          </a:p>
          <a:p>
            <a:pPr marL="0" lvl="0" indent="0">
              <a:lnSpc>
                <a:spcPct val="80000"/>
              </a:lnSpc>
              <a:spcBef>
                <a:spcPts val="0"/>
              </a:spcBef>
              <a:buSzPts val="2800"/>
              <a:buNone/>
            </a:pPr>
            <a:endParaRPr lang="en-US" sz="1400" dirty="0">
              <a:latin typeface="Times New Roman" panose="02020603050405020304" pitchFamily="18" charset="0"/>
              <a:cs typeface="Times New Roman" panose="02020603050405020304" pitchFamily="18" charset="0"/>
            </a:endParaRPr>
          </a:p>
          <a:p>
            <a:pPr marL="171450" indent="-171450">
              <a:lnSpc>
                <a:spcPct val="115000"/>
              </a:lnSpc>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Novelty of Paper:</a:t>
            </a:r>
          </a:p>
          <a:p>
            <a:pPr marL="628650" lvl="1" indent="-171450">
              <a:lnSpc>
                <a:spcPct val="115000"/>
              </a:lnSpc>
              <a:spcBef>
                <a:spcPts val="0"/>
              </a:spcBef>
              <a:buSzPct val="101000"/>
            </a:pPr>
            <a:r>
              <a:rPr lang="en-US" sz="1200" dirty="0" smtClean="0">
                <a:latin typeface="Times New Roman" panose="02020603050405020304" pitchFamily="18" charset="0"/>
                <a:cs typeface="Times New Roman" panose="02020603050405020304" pitchFamily="18" charset="0"/>
              </a:rPr>
              <a:t>The </a:t>
            </a:r>
            <a:r>
              <a:rPr lang="en-US" sz="1200" dirty="0">
                <a:latin typeface="Times New Roman" panose="02020603050405020304" pitchFamily="18" charset="0"/>
                <a:cs typeface="Times New Roman" panose="02020603050405020304" pitchFamily="18" charset="0"/>
              </a:rPr>
              <a:t>proposed DeepFake detection method </a:t>
            </a:r>
            <a:r>
              <a:rPr lang="en-US" sz="1200" dirty="0" smtClean="0">
                <a:latin typeface="Times New Roman" panose="02020603050405020304" pitchFamily="18" charset="0"/>
                <a:cs typeface="Times New Roman" panose="02020603050405020304" pitchFamily="18" charset="0"/>
              </a:rPr>
              <a:t>uses the fact </a:t>
            </a:r>
            <a:r>
              <a:rPr lang="en-US" sz="1200" dirty="0">
                <a:latin typeface="Times New Roman" panose="02020603050405020304" pitchFamily="18" charset="0"/>
                <a:cs typeface="Times New Roman" panose="02020603050405020304" pitchFamily="18" charset="0"/>
              </a:rPr>
              <a:t>that current DeepFake generation algorithms cannot generate face images with </a:t>
            </a:r>
            <a:r>
              <a:rPr lang="en-US" sz="1200" dirty="0" smtClean="0">
                <a:latin typeface="Times New Roman" panose="02020603050405020304" pitchFamily="18" charset="0"/>
                <a:cs typeface="Times New Roman" panose="02020603050405020304" pitchFamily="18" charset="0"/>
              </a:rPr>
              <a:t>high </a:t>
            </a:r>
            <a:r>
              <a:rPr lang="en-US" sz="1200" dirty="0">
                <a:latin typeface="Times New Roman" panose="02020603050405020304" pitchFamily="18" charset="0"/>
                <a:cs typeface="Times New Roman" panose="02020603050405020304" pitchFamily="18" charset="0"/>
              </a:rPr>
              <a:t>resolutions, it is only able to generate new faces with a limited size and </a:t>
            </a:r>
            <a:r>
              <a:rPr lang="en-US" sz="1200" dirty="0" smtClean="0">
                <a:latin typeface="Times New Roman" panose="02020603050405020304" pitchFamily="18" charset="0"/>
                <a:cs typeface="Times New Roman" panose="02020603050405020304" pitchFamily="18" charset="0"/>
              </a:rPr>
              <a:t>resolution.</a:t>
            </a:r>
          </a:p>
          <a:p>
            <a:pPr marL="457200" lvl="1" indent="0">
              <a:lnSpc>
                <a:spcPct val="115000"/>
              </a:lnSpc>
              <a:spcBef>
                <a:spcPts val="0"/>
              </a:spcBef>
              <a:buSzPct val="101000"/>
              <a:buNone/>
            </a:pPr>
            <a:endParaRPr lang="en-US" sz="1200" b="1" dirty="0">
              <a:latin typeface="Times New Roman" panose="02020603050405020304" pitchFamily="18" charset="0"/>
              <a:ea typeface="Times New Roman"/>
              <a:cs typeface="Times New Roman" panose="02020603050405020304" pitchFamily="18" charset="0"/>
              <a:sym typeface="Times New Roman"/>
            </a:endParaRPr>
          </a:p>
          <a:p>
            <a:pPr marL="171450" indent="-171450">
              <a:lnSpc>
                <a:spcPct val="115000"/>
              </a:lnSpc>
              <a:spcBef>
                <a:spcPts val="0"/>
              </a:spcBef>
              <a:buSzPct val="101000"/>
            </a:pPr>
            <a:r>
              <a:rPr lang="en-US" sz="1200" b="1" dirty="0" smtClean="0">
                <a:latin typeface="Times New Roman"/>
                <a:ea typeface="Times New Roman"/>
                <a:cs typeface="Times New Roman"/>
                <a:sym typeface="Times New Roman"/>
              </a:rPr>
              <a:t>Methodology</a:t>
            </a:r>
            <a:r>
              <a:rPr lang="en-US" sz="1200" b="1" dirty="0">
                <a:latin typeface="Times New Roman"/>
                <a:ea typeface="Times New Roman"/>
                <a:cs typeface="Times New Roman"/>
                <a:sym typeface="Times New Roman"/>
              </a:rPr>
              <a:t>:</a:t>
            </a:r>
            <a:endParaRPr sz="1200" b="1" dirty="0">
              <a:latin typeface="Times New Roman"/>
              <a:ea typeface="Times New Roman"/>
              <a:cs typeface="Times New Roman"/>
              <a:sym typeface="Times New Roman"/>
            </a:endParaRPr>
          </a:p>
          <a:p>
            <a:pPr marL="628650" lvl="1" indent="-171450">
              <a:lnSpc>
                <a:spcPct val="115000"/>
              </a:lnSpc>
              <a:spcBef>
                <a:spcPts val="0"/>
              </a:spcBef>
              <a:buSzPct val="101000"/>
            </a:pPr>
            <a:r>
              <a:rPr lang="en-US" sz="1200" dirty="0">
                <a:latin typeface="Times New Roman"/>
                <a:ea typeface="Times New Roman"/>
                <a:cs typeface="Times New Roman"/>
                <a:sym typeface="Times New Roman"/>
              </a:rPr>
              <a:t>B</a:t>
            </a:r>
            <a:r>
              <a:rPr lang="en-US" sz="1200" dirty="0" smtClean="0">
                <a:latin typeface="Times New Roman"/>
                <a:ea typeface="Times New Roman"/>
                <a:cs typeface="Times New Roman"/>
                <a:sym typeface="Times New Roman"/>
              </a:rPr>
              <a:t>ased </a:t>
            </a:r>
            <a:r>
              <a:rPr lang="en-US" sz="1200" dirty="0">
                <a:latin typeface="Times New Roman"/>
                <a:ea typeface="Times New Roman"/>
                <a:cs typeface="Times New Roman"/>
                <a:sym typeface="Times New Roman"/>
              </a:rPr>
              <a:t>on </a:t>
            </a:r>
            <a:r>
              <a:rPr lang="en-US" sz="1200" dirty="0">
                <a:solidFill>
                  <a:srgbClr val="FF0000"/>
                </a:solidFill>
                <a:latin typeface="Times New Roman"/>
                <a:ea typeface="Times New Roman"/>
                <a:cs typeface="Times New Roman"/>
                <a:sym typeface="Times New Roman"/>
              </a:rPr>
              <a:t>blur</a:t>
            </a:r>
            <a:r>
              <a:rPr lang="en-US" sz="1200" dirty="0">
                <a:latin typeface="Times New Roman"/>
                <a:ea typeface="Times New Roman"/>
                <a:cs typeface="Times New Roman"/>
                <a:sym typeface="Times New Roman"/>
              </a:rPr>
              <a:t> between generated face and background </a:t>
            </a:r>
            <a:r>
              <a:rPr lang="en-US" sz="1200" dirty="0" smtClean="0">
                <a:latin typeface="Times New Roman"/>
                <a:ea typeface="Times New Roman"/>
                <a:cs typeface="Times New Roman"/>
                <a:sym typeface="Times New Roman"/>
              </a:rPr>
              <a:t>image</a:t>
            </a:r>
          </a:p>
          <a:p>
            <a:pPr marL="628650" lvl="1" indent="-171450">
              <a:lnSpc>
                <a:spcPct val="115000"/>
              </a:lnSpc>
              <a:spcBef>
                <a:spcPts val="0"/>
              </a:spcBef>
              <a:buSzPct val="101000"/>
            </a:pPr>
            <a:r>
              <a:rPr lang="en-US" sz="1200" dirty="0">
                <a:latin typeface="Times New Roman"/>
                <a:ea typeface="Times New Roman"/>
                <a:cs typeface="Times New Roman"/>
                <a:sym typeface="Times New Roman"/>
              </a:rPr>
              <a:t>First edges are detected and then sharpness of the </a:t>
            </a:r>
            <a:r>
              <a:rPr lang="en-US" sz="1200" dirty="0" smtClean="0">
                <a:latin typeface="Times New Roman"/>
                <a:ea typeface="Times New Roman"/>
                <a:cs typeface="Times New Roman"/>
                <a:sym typeface="Times New Roman"/>
              </a:rPr>
              <a:t>blurred image(face histogram) </a:t>
            </a:r>
            <a:r>
              <a:rPr lang="en-US" sz="1200" dirty="0">
                <a:latin typeface="Times New Roman"/>
                <a:ea typeface="Times New Roman"/>
                <a:cs typeface="Times New Roman"/>
                <a:sym typeface="Times New Roman"/>
              </a:rPr>
              <a:t>is compared with the </a:t>
            </a:r>
            <a:r>
              <a:rPr lang="en-US" sz="1200" dirty="0" smtClean="0">
                <a:latin typeface="Times New Roman"/>
                <a:ea typeface="Times New Roman"/>
                <a:cs typeface="Times New Roman"/>
                <a:sym typeface="Times New Roman"/>
              </a:rPr>
              <a:t>background.</a:t>
            </a:r>
            <a:endParaRPr sz="1200" dirty="0">
              <a:latin typeface="Times New Roman"/>
              <a:ea typeface="Times New Roman"/>
              <a:cs typeface="Times New Roman"/>
              <a:sym typeface="Times New Roman"/>
            </a:endParaRPr>
          </a:p>
          <a:p>
            <a:pPr marL="628650" lvl="1" indent="-171450">
              <a:lnSpc>
                <a:spcPct val="115000"/>
              </a:lnSpc>
              <a:spcBef>
                <a:spcPts val="0"/>
              </a:spcBef>
              <a:buSzPct val="101000"/>
            </a:pPr>
            <a:r>
              <a:rPr lang="en-US" sz="1200" dirty="0" smtClean="0">
                <a:latin typeface="Times New Roman"/>
                <a:ea typeface="Times New Roman"/>
                <a:cs typeface="Times New Roman"/>
                <a:sym typeface="Times New Roman"/>
              </a:rPr>
              <a:t>Each face frame is compared with the background and discriminator decides if the background has less blur it classifies the video as fake. </a:t>
            </a:r>
            <a:endParaRPr lang="en-US" sz="1200" b="1" dirty="0" smtClean="0">
              <a:latin typeface="Times New Roman"/>
              <a:ea typeface="Times New Roman"/>
              <a:cs typeface="Times New Roman"/>
              <a:sym typeface="Times New Roman"/>
            </a:endParaRPr>
          </a:p>
          <a:p>
            <a:pPr marL="171450" indent="-171450">
              <a:lnSpc>
                <a:spcPct val="115000"/>
              </a:lnSpc>
              <a:spcBef>
                <a:spcPts val="0"/>
              </a:spcBef>
              <a:buSzPct val="101000"/>
            </a:pPr>
            <a:r>
              <a:rPr lang="en-US" sz="1200" b="1" dirty="0" smtClean="0">
                <a:latin typeface="Times New Roman"/>
                <a:ea typeface="Times New Roman"/>
                <a:cs typeface="Times New Roman"/>
                <a:sym typeface="Times New Roman"/>
              </a:rPr>
              <a:t>Dataset</a:t>
            </a:r>
            <a:r>
              <a:rPr lang="en-US" sz="1200" b="1" dirty="0">
                <a:latin typeface="Times New Roman"/>
                <a:ea typeface="Times New Roman"/>
                <a:cs typeface="Times New Roman"/>
                <a:sym typeface="Times New Roman"/>
              </a:rPr>
              <a:t>:</a:t>
            </a:r>
          </a:p>
          <a:p>
            <a:pPr marL="628650" lvl="1" indent="-171450">
              <a:lnSpc>
                <a:spcPct val="115000"/>
              </a:lnSpc>
              <a:spcBef>
                <a:spcPts val="0"/>
              </a:spcBef>
              <a:buSzPct val="101000"/>
            </a:pPr>
            <a:r>
              <a:rPr lang="en-US" sz="1200" dirty="0" smtClean="0">
                <a:latin typeface="Times New Roman"/>
                <a:ea typeface="Times New Roman"/>
                <a:cs typeface="Times New Roman"/>
                <a:sym typeface="Times New Roman"/>
              </a:rPr>
              <a:t>UADFV</a:t>
            </a:r>
            <a:endParaRPr sz="1200" b="1" dirty="0">
              <a:latin typeface="Times New Roman"/>
              <a:ea typeface="Times New Roman"/>
              <a:cs typeface="Times New Roman"/>
              <a:sym typeface="Times New Roman"/>
            </a:endParaRPr>
          </a:p>
          <a:p>
            <a:pPr marL="171450" indent="-171450">
              <a:lnSpc>
                <a:spcPct val="115000"/>
              </a:lnSpc>
              <a:spcBef>
                <a:spcPts val="0"/>
              </a:spcBef>
              <a:buSzPct val="101000"/>
            </a:pPr>
            <a:r>
              <a:rPr lang="en-US" sz="1200" b="1" dirty="0">
                <a:latin typeface="Times New Roman"/>
                <a:ea typeface="Times New Roman"/>
                <a:cs typeface="Times New Roman"/>
                <a:sym typeface="Times New Roman"/>
              </a:rPr>
              <a:t>Results</a:t>
            </a:r>
            <a:r>
              <a:rPr lang="en-US" sz="1200" dirty="0">
                <a:latin typeface="Times New Roman"/>
                <a:ea typeface="Times New Roman"/>
                <a:cs typeface="Times New Roman"/>
                <a:sym typeface="Times New Roman"/>
              </a:rPr>
              <a:t>:</a:t>
            </a:r>
            <a:endParaRPr sz="1200" dirty="0">
              <a:latin typeface="Times New Roman"/>
              <a:ea typeface="Times New Roman"/>
              <a:cs typeface="Times New Roman"/>
              <a:sym typeface="Times New Roman"/>
            </a:endParaRPr>
          </a:p>
          <a:p>
            <a:pPr marL="628650" lvl="1" indent="-171450">
              <a:lnSpc>
                <a:spcPct val="115000"/>
              </a:lnSpc>
              <a:spcBef>
                <a:spcPts val="0"/>
              </a:spcBef>
              <a:buSzPct val="101000"/>
            </a:pPr>
            <a:r>
              <a:rPr lang="en-US" sz="1200" dirty="0" smtClean="0">
                <a:latin typeface="Times New Roman"/>
                <a:ea typeface="Times New Roman"/>
                <a:cs typeface="Times New Roman"/>
                <a:sym typeface="Times New Roman"/>
              </a:rPr>
              <a:t>90.5% accuracy.</a:t>
            </a:r>
            <a:endParaRPr sz="1200" dirty="0">
              <a:latin typeface="Times New Roman"/>
              <a:ea typeface="Times New Roman"/>
              <a:cs typeface="Times New Roman"/>
              <a:sym typeface="Times New Roman"/>
            </a:endParaRPr>
          </a:p>
          <a:p>
            <a:pPr marL="171450" indent="-171450">
              <a:lnSpc>
                <a:spcPct val="115000"/>
              </a:lnSpc>
              <a:spcBef>
                <a:spcPts val="0"/>
              </a:spcBef>
              <a:buSzPct val="101000"/>
            </a:pPr>
            <a:r>
              <a:rPr lang="en-US" sz="1200" b="1" dirty="0" smtClean="0">
                <a:latin typeface="Times New Roman"/>
                <a:ea typeface="Times New Roman"/>
                <a:cs typeface="Times New Roman"/>
                <a:sym typeface="Times New Roman"/>
              </a:rPr>
              <a:t>Gaps:</a:t>
            </a:r>
          </a:p>
          <a:p>
            <a:pPr marL="628650" lvl="1" indent="-171450">
              <a:lnSpc>
                <a:spcPct val="115000"/>
              </a:lnSpc>
              <a:spcBef>
                <a:spcPts val="0"/>
              </a:spcBef>
              <a:buSzPct val="101000"/>
            </a:pPr>
            <a:r>
              <a:rPr lang="en-US" sz="1200" dirty="0" smtClean="0">
                <a:latin typeface="Times New Roman"/>
                <a:ea typeface="Times New Roman"/>
                <a:cs typeface="Times New Roman"/>
                <a:sym typeface="Times New Roman"/>
              </a:rPr>
              <a:t>This technique is prone to give false positive results, if the face is out of focus.</a:t>
            </a:r>
          </a:p>
          <a:p>
            <a:pPr marL="171450" indent="-171450">
              <a:lnSpc>
                <a:spcPct val="115000"/>
              </a:lnSpc>
              <a:spcBef>
                <a:spcPts val="0"/>
              </a:spcBef>
              <a:buSzPct val="101000"/>
            </a:pPr>
            <a:r>
              <a:rPr lang="en-US" sz="1200" b="1" dirty="0" smtClean="0">
                <a:latin typeface="Times New Roman" panose="02020603050405020304" pitchFamily="18" charset="0"/>
                <a:ea typeface="Times New Roman"/>
                <a:cs typeface="Times New Roman" panose="02020603050405020304" pitchFamily="18" charset="0"/>
                <a:sym typeface="Times New Roman"/>
              </a:rPr>
              <a:t>Link:</a:t>
            </a:r>
          </a:p>
          <a:p>
            <a:pPr marL="628650" lvl="1" indent="-171450">
              <a:lnSpc>
                <a:spcPct val="115000"/>
              </a:lnSpc>
              <a:spcBef>
                <a:spcPts val="0"/>
              </a:spcBef>
              <a:buSzPct val="101000"/>
            </a:pPr>
            <a:r>
              <a:rPr lang="en-US" sz="1200" dirty="0">
                <a:latin typeface="Times New Roman" panose="02020603050405020304" pitchFamily="18" charset="0"/>
                <a:cs typeface="Times New Roman" panose="02020603050405020304" pitchFamily="18" charset="0"/>
                <a:hlinkClick r:id="rId3"/>
              </a:rPr>
              <a:t>https://ieeexplore.ieee.org/document/9142077</a:t>
            </a:r>
            <a:endParaRPr lang="en-US" sz="1200" dirty="0" smtClean="0">
              <a:latin typeface="Times New Roman" panose="02020603050405020304" pitchFamily="18" charset="0"/>
              <a:ea typeface="Times New Roman"/>
              <a:cs typeface="Times New Roman" panose="02020603050405020304" pitchFamily="18" charset="0"/>
              <a:sym typeface="Times New Roman"/>
            </a:endParaRPr>
          </a:p>
          <a:p>
            <a:pPr marL="457200" lvl="1" indent="0">
              <a:lnSpc>
                <a:spcPct val="115000"/>
              </a:lnSpc>
              <a:spcBef>
                <a:spcPts val="0"/>
              </a:spcBef>
              <a:buSzPct val="101000"/>
              <a:buNone/>
            </a:pPr>
            <a:r>
              <a:rPr lang="en-US" sz="1200" dirty="0">
                <a:latin typeface="Times New Roman"/>
                <a:ea typeface="Times New Roman"/>
                <a:cs typeface="Times New Roman"/>
                <a:sym typeface="Times New Roman"/>
              </a:rPr>
              <a:t>	</a:t>
            </a:r>
            <a:endParaRPr sz="1200" dirty="0">
              <a:latin typeface="Times New Roman"/>
              <a:ea typeface="Times New Roman"/>
              <a:cs typeface="Times New Roman"/>
              <a:sym typeface="Times New Roman"/>
            </a:endParaRPr>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Tree>
    <p:extLst>
      <p:ext uri="{BB962C8B-B14F-4D97-AF65-F5344CB8AC3E}">
        <p14:creationId xmlns:p14="http://schemas.microsoft.com/office/powerpoint/2010/main" val="14591509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7"/>
          <p:cNvSpPr txBox="1">
            <a:spLocks noGrp="1"/>
          </p:cNvSpPr>
          <p:nvPr>
            <p:ph type="title"/>
          </p:nvPr>
        </p:nvSpPr>
        <p:spPr>
          <a:xfrm>
            <a:off x="917171" y="514061"/>
            <a:ext cx="10515600" cy="177193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959"/>
              <a:buFont typeface="Calibri"/>
              <a:buNone/>
            </a:pPr>
            <a:r>
              <a:rPr lang="en-US" sz="3959"/>
              <a:t/>
            </a:r>
            <a:br>
              <a:rPr lang="en-US" sz="3959"/>
            </a:br>
            <a:r>
              <a:rPr lang="en-US" sz="3959"/>
              <a:t/>
            </a:r>
            <a:br>
              <a:rPr lang="en-US" sz="3959"/>
            </a:br>
            <a:endParaRPr sz="3959"/>
          </a:p>
        </p:txBody>
      </p:sp>
      <p:sp>
        <p:nvSpPr>
          <p:cNvPr id="117" name="Google Shape;117;p7"/>
          <p:cNvSpPr/>
          <p:nvPr/>
        </p:nvSpPr>
        <p:spPr>
          <a:xfrm>
            <a:off x="644236" y="514061"/>
            <a:ext cx="11061470" cy="533372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4</a:t>
            </a:r>
            <a:r>
              <a:rPr lang="en-US" sz="1400" b="1" i="0" u="none" strike="noStrike" cap="none" dirty="0" smtClean="0">
                <a:solidFill>
                  <a:schemeClr val="dk1"/>
                </a:solidFill>
                <a:latin typeface="Times New Roman" panose="02020603050405020304" pitchFamily="18" charset="0"/>
                <a:ea typeface="Calibri"/>
                <a:cs typeface="Times New Roman" panose="02020603050405020304" pitchFamily="18" charset="0"/>
                <a:sym typeface="Calibri"/>
              </a:rPr>
              <a:t>. </a:t>
            </a:r>
            <a:r>
              <a:rPr lang="en-US" sz="1400" b="1"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Exposing AI-generated videos with motion magnification</a:t>
            </a:r>
            <a:endParaRPr sz="1400"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sz="1400" b="1"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Authors: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Jianwei</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Fei</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&amp;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Zhihua</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Xia &amp;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Peipeng</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Yu &amp;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Fengjun</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Xiao </a:t>
            </a:r>
            <a:endParaRPr sz="1400" dirty="0">
              <a:latin typeface="Times New Roman" panose="02020603050405020304" pitchFamily="18" charset="0"/>
              <a:cs typeface="Times New Roman" panose="02020603050405020304" pitchFamily="18" charset="0"/>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Publisher: </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Springer (Multimedia Tools and Applications)</a:t>
            </a:r>
            <a:endParaRPr sz="1400"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Publishing Year</a:t>
            </a:r>
            <a:r>
              <a:rPr lang="en-US" sz="1400" b="1" dirty="0" smtClean="0">
                <a:solidFill>
                  <a:schemeClr val="dk1"/>
                </a:solidFill>
                <a:latin typeface="Times New Roman" panose="02020603050405020304" pitchFamily="18" charset="0"/>
                <a:ea typeface="Calibri"/>
                <a:cs typeface="Times New Roman" panose="02020603050405020304" pitchFamily="18" charset="0"/>
                <a:sym typeface="Calibri"/>
              </a:rPr>
              <a:t>:  </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Jun</a:t>
            </a:r>
            <a:r>
              <a:rPr lang="en-US" sz="1400" b="1" dirty="0" smtClean="0">
                <a:solidFill>
                  <a:schemeClr val="dk1"/>
                </a:solidFill>
                <a:latin typeface="Times New Roman" panose="02020603050405020304" pitchFamily="18" charset="0"/>
                <a:ea typeface="Calibri"/>
                <a:cs typeface="Times New Roman" panose="02020603050405020304" pitchFamily="18" charset="0"/>
                <a:sym typeface="Calibri"/>
              </a:rPr>
              <a:t>-</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2020</a:t>
            </a:r>
            <a:endParaRPr lang="en-US" sz="1400" dirty="0">
              <a:solidFill>
                <a:schemeClr val="dk1"/>
              </a:solidFill>
              <a:latin typeface="Times New Roman" panose="02020603050405020304" pitchFamily="18" charset="0"/>
              <a:ea typeface="Calibri"/>
              <a:cs typeface="Times New Roman" panose="02020603050405020304" pitchFamily="18" charset="0"/>
              <a:sym typeface="Calibri"/>
            </a:endParaRPr>
          </a:p>
          <a:p>
            <a:pPr marL="171450" marR="0" lvl="0" indent="-171450" algn="l" rtl="0">
              <a:spcBef>
                <a:spcPts val="0"/>
              </a:spcBef>
              <a:spcAft>
                <a:spcPts val="0"/>
              </a:spcAft>
              <a:buClrTx/>
              <a:buSzPct val="100000"/>
              <a:buFont typeface="Arial" panose="020B0604020202020204" pitchFamily="34" charset="0"/>
              <a:buChar char="•"/>
            </a:pPr>
            <a:endParaRPr lang="en-US" sz="1200" b="1"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171450" marR="0" lvl="0" indent="-171450" algn="l" rtl="0">
              <a:spcBef>
                <a:spcPts val="0"/>
              </a:spcBef>
              <a:spcAft>
                <a:spcPts val="0"/>
              </a:spcAft>
              <a:buClrTx/>
              <a:buSzPct val="100000"/>
              <a:buFont typeface="Arial" panose="020B0604020202020204" pitchFamily="34" charset="0"/>
              <a:buChar char="•"/>
            </a:pPr>
            <a:endParaRPr lang="en-US" sz="1200" b="1" dirty="0" smtClean="0">
              <a:solidFill>
                <a:schemeClr val="dk1"/>
              </a:solidFill>
              <a:latin typeface="Times New Roman" panose="02020603050405020304" pitchFamily="18" charset="0"/>
              <a:ea typeface="Calibri"/>
              <a:cs typeface="Times New Roman" panose="02020603050405020304" pitchFamily="18" charset="0"/>
              <a:sym typeface="Calibri"/>
            </a:endParaRPr>
          </a:p>
          <a:p>
            <a:pPr marL="228600" lvl="0" indent="-228600">
              <a:lnSpc>
                <a:spcPct val="70000"/>
              </a:lnSpc>
              <a:buClrTx/>
              <a:buSzPct val="100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Novelty of Paper:</a:t>
            </a:r>
          </a:p>
          <a:p>
            <a:pPr marL="685800" lvl="1" indent="-228600">
              <a:lnSpc>
                <a:spcPct val="70000"/>
              </a:lnSpc>
              <a:spcBef>
                <a:spcPts val="500"/>
              </a:spcBef>
              <a:buClrTx/>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The face motion magnification is used to check the distortion in the video.</a:t>
            </a:r>
          </a:p>
          <a:p>
            <a:pPr marL="685800" lvl="1" indent="-228600">
              <a:lnSpc>
                <a:spcPct val="70000"/>
              </a:lnSpc>
              <a:spcBef>
                <a:spcPts val="500"/>
              </a:spcBef>
              <a:buClrTx/>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A joint LSTM-CNN architecture to take full advantage of both spatial and temporal features from intra-frame and inter-frame cues to detect fake videos.</a:t>
            </a:r>
          </a:p>
          <a:p>
            <a:pPr marL="685800" lvl="1" indent="-228600">
              <a:lnSpc>
                <a:spcPct val="70000"/>
              </a:lnSpc>
              <a:spcBef>
                <a:spcPts val="500"/>
              </a:spcBef>
              <a:buClrTx/>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That real faces exhibit reasonable movement mode while motion distortion usually occurs on AI-generated faces in videos.</a:t>
            </a:r>
          </a:p>
          <a:p>
            <a:pPr marL="228600" lvl="0" indent="-228600">
              <a:lnSpc>
                <a:spcPct val="70000"/>
              </a:lnSpc>
              <a:spcBef>
                <a:spcPts val="1000"/>
              </a:spcBef>
              <a:buClrTx/>
              <a:buSzPct val="100000"/>
              <a:buFont typeface="Arial" panose="020B0604020202020204" pitchFamily="34" charset="0"/>
              <a:buChar char="•"/>
            </a:pPr>
            <a:r>
              <a:rPr lang="en-US" sz="1200" b="1" dirty="0" smtClean="0">
                <a:latin typeface="Times New Roman" panose="02020603050405020304" pitchFamily="18" charset="0"/>
                <a:cs typeface="Times New Roman" panose="02020603050405020304" pitchFamily="18" charset="0"/>
              </a:rPr>
              <a:t>Methodology:</a:t>
            </a:r>
            <a:endParaRPr lang="en-US" sz="1200" b="1" dirty="0">
              <a:latin typeface="Times New Roman" panose="02020603050405020304" pitchFamily="18" charset="0"/>
              <a:cs typeface="Times New Roman" panose="02020603050405020304" pitchFamily="18" charset="0"/>
            </a:endParaRPr>
          </a:p>
          <a:p>
            <a:pPr marL="685800" lvl="1" indent="-228600">
              <a:lnSpc>
                <a:spcPct val="70000"/>
              </a:lnSpc>
              <a:spcBef>
                <a:spcPts val="500"/>
              </a:spcBef>
              <a:buClrTx/>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The amplitude of face motions in videos is first magnified, and fake videos will show </a:t>
            </a:r>
            <a:r>
              <a:rPr lang="en-US" sz="1200" dirty="0">
                <a:solidFill>
                  <a:srgbClr val="FF0000"/>
                </a:solidFill>
                <a:latin typeface="Times New Roman" panose="02020603050405020304" pitchFamily="18" charset="0"/>
                <a:cs typeface="Times New Roman" panose="02020603050405020304" pitchFamily="18" charset="0"/>
              </a:rPr>
              <a:t>more serious distortion</a:t>
            </a:r>
            <a:r>
              <a:rPr lang="en-US" sz="1200" dirty="0">
                <a:latin typeface="Times New Roman" panose="02020603050405020304" pitchFamily="18" charset="0"/>
                <a:cs typeface="Times New Roman" panose="02020603050405020304" pitchFamily="18" charset="0"/>
              </a:rPr>
              <a:t> or flicker than the pristine videos. (Eulerian motion magnification)</a:t>
            </a:r>
          </a:p>
          <a:p>
            <a:pPr marL="685800" lvl="1" indent="-228600">
              <a:lnSpc>
                <a:spcPct val="70000"/>
              </a:lnSpc>
              <a:spcBef>
                <a:spcPts val="500"/>
              </a:spcBef>
              <a:buClrTx/>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Modified inception V3 (CNN model, 48 layer deep)is used.</a:t>
            </a:r>
          </a:p>
          <a:p>
            <a:pPr marL="685800" lvl="1" indent="-228600">
              <a:lnSpc>
                <a:spcPct val="70000"/>
              </a:lnSpc>
              <a:spcBef>
                <a:spcPts val="500"/>
              </a:spcBef>
              <a:buClrTx/>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It uses pre-trained a deep CNN on frames extracted from the training videos and the output vectors of the frame sequences are used as input of an LSTM at secondary training stage.</a:t>
            </a:r>
          </a:p>
          <a:p>
            <a:pPr marL="685800" lvl="1" indent="-228600">
              <a:lnSpc>
                <a:spcPct val="70000"/>
              </a:lnSpc>
              <a:spcBef>
                <a:spcPts val="500"/>
              </a:spcBef>
              <a:buClrTx/>
              <a:buSzPct val="100000"/>
              <a:buFont typeface="Arial" panose="020B0604020202020204" pitchFamily="34" charset="0"/>
              <a:buChar char="•"/>
            </a:pPr>
            <a:r>
              <a:rPr lang="en-US" sz="1200" dirty="0">
                <a:solidFill>
                  <a:srgbClr val="FF0000"/>
                </a:solidFill>
                <a:latin typeface="Times New Roman" panose="02020603050405020304" pitchFamily="18" charset="0"/>
                <a:cs typeface="Times New Roman" panose="02020603050405020304" pitchFamily="18" charset="0"/>
              </a:rPr>
              <a:t>Eulerian motion magnification </a:t>
            </a:r>
            <a:r>
              <a:rPr lang="en-US" sz="1200" dirty="0">
                <a:latin typeface="Times New Roman" panose="02020603050405020304" pitchFamily="18" charset="0"/>
                <a:cs typeface="Times New Roman" panose="02020603050405020304" pitchFamily="18" charset="0"/>
              </a:rPr>
              <a:t>method directly magnifies the intensity change of the designated position over time without the demand of explicit motion estimation. For this reason, the magnification algorithm of the proposed method takes the Eulerian approach as basics</a:t>
            </a:r>
            <a:r>
              <a:rPr lang="en-US" sz="1200" dirty="0" smtClean="0">
                <a:latin typeface="Times New Roman" panose="02020603050405020304" pitchFamily="18" charset="0"/>
                <a:cs typeface="Times New Roman" panose="02020603050405020304" pitchFamily="18" charset="0"/>
              </a:rPr>
              <a:t>.</a:t>
            </a:r>
          </a:p>
          <a:p>
            <a:pPr marL="228600" lvl="0" indent="-228600">
              <a:lnSpc>
                <a:spcPct val="70000"/>
              </a:lnSpc>
              <a:spcBef>
                <a:spcPts val="1000"/>
              </a:spcBef>
              <a:buClrTx/>
              <a:buSzPct val="100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Dataset used:</a:t>
            </a:r>
          </a:p>
          <a:p>
            <a:pPr marL="685800" lvl="1" indent="-228600">
              <a:lnSpc>
                <a:spcPct val="70000"/>
              </a:lnSpc>
              <a:spcBef>
                <a:spcPts val="500"/>
              </a:spcBef>
              <a:buClrTx/>
              <a:buSzPct val="100000"/>
              <a:buFont typeface="Arial" panose="020B0604020202020204" pitchFamily="34" charset="0"/>
              <a:buChar char="•"/>
            </a:pPr>
            <a:r>
              <a:rPr lang="en-US" sz="1200" dirty="0" err="1">
                <a:latin typeface="Times New Roman" panose="02020603050405020304" pitchFamily="18" charset="0"/>
                <a:cs typeface="Times New Roman" panose="02020603050405020304" pitchFamily="18" charset="0"/>
              </a:rPr>
              <a:t>FaceForensics</a:t>
            </a:r>
            <a:r>
              <a:rPr lang="en-US" sz="1200" dirty="0">
                <a:latin typeface="Times New Roman" panose="02020603050405020304" pitchFamily="18" charset="0"/>
                <a:cs typeface="Times New Roman" panose="02020603050405020304" pitchFamily="18" charset="0"/>
              </a:rPr>
              <a:t>++ </a:t>
            </a:r>
            <a:endParaRPr lang="en-US" sz="1200" dirty="0" smtClean="0">
              <a:latin typeface="Times New Roman" panose="02020603050405020304" pitchFamily="18" charset="0"/>
              <a:cs typeface="Times New Roman" panose="02020603050405020304" pitchFamily="18" charset="0"/>
            </a:endParaRPr>
          </a:p>
          <a:p>
            <a:pPr marL="228600" lvl="0" indent="-228600">
              <a:lnSpc>
                <a:spcPct val="70000"/>
              </a:lnSpc>
              <a:spcBef>
                <a:spcPts val="1000"/>
              </a:spcBef>
              <a:buClrTx/>
              <a:buSzPct val="10000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Results: </a:t>
            </a:r>
          </a:p>
          <a:p>
            <a:pPr marL="685800" lvl="1" indent="-228600">
              <a:lnSpc>
                <a:spcPct val="70000"/>
              </a:lnSpc>
              <a:spcBef>
                <a:spcPts val="500"/>
              </a:spcBef>
              <a:buClrTx/>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Superior than pixel based algorithm. 99.25% accuracy</a:t>
            </a:r>
            <a:r>
              <a:rPr lang="en-US" sz="1200" dirty="0" smtClean="0">
                <a:latin typeface="Times New Roman" panose="02020603050405020304" pitchFamily="18" charset="0"/>
                <a:cs typeface="Times New Roman" panose="02020603050405020304" pitchFamily="18" charset="0"/>
              </a:rPr>
              <a:t>.</a:t>
            </a:r>
            <a:endParaRPr lang="en-US" sz="1200" dirty="0">
              <a:latin typeface="Times New Roman" panose="02020603050405020304" pitchFamily="18" charset="0"/>
              <a:cs typeface="Times New Roman" panose="02020603050405020304" pitchFamily="18" charset="0"/>
            </a:endParaRPr>
          </a:p>
          <a:p>
            <a:pPr marL="228600" indent="-228600">
              <a:lnSpc>
                <a:spcPct val="70000"/>
              </a:lnSpc>
              <a:spcBef>
                <a:spcPts val="500"/>
              </a:spcBef>
              <a:buSzPct val="100000"/>
              <a:buFont typeface="Arial" panose="020B0604020202020204" pitchFamily="34" charset="0"/>
              <a:buChar char="•"/>
            </a:pPr>
            <a:r>
              <a:rPr lang="en-US" sz="1200" b="1" dirty="0" smtClean="0">
                <a:latin typeface="Times New Roman" panose="02020603050405020304" pitchFamily="18" charset="0"/>
                <a:cs typeface="Times New Roman" panose="02020603050405020304" pitchFamily="18" charset="0"/>
              </a:rPr>
              <a:t>Link:</a:t>
            </a:r>
          </a:p>
          <a:p>
            <a:pPr marL="685800" lvl="1" indent="-228600">
              <a:lnSpc>
                <a:spcPct val="70000"/>
              </a:lnSpc>
              <a:spcBef>
                <a:spcPts val="500"/>
              </a:spcBef>
              <a:buSzPct val="10000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hlinkClick r:id="rId3"/>
              </a:rPr>
              <a:t>https://link.springer.com/article/10.1007/s11042-020-09147-3</a:t>
            </a:r>
            <a:endParaRPr lang="en-US" sz="1200" dirty="0">
              <a:latin typeface="Times New Roman" panose="02020603050405020304" pitchFamily="18" charset="0"/>
              <a:cs typeface="Times New Roman" panose="02020603050405020304" pitchFamily="18" charset="0"/>
            </a:endParaRPr>
          </a:p>
          <a:p>
            <a:pPr marR="0" lvl="0" algn="l" rtl="0">
              <a:spcBef>
                <a:spcPts val="0"/>
              </a:spcBef>
              <a:spcAft>
                <a:spcPts val="0"/>
              </a:spcAft>
              <a:buClr>
                <a:schemeClr val="dk1"/>
              </a:buClr>
              <a:buSzPts val="3200"/>
            </a:pPr>
            <a:endParaRPr sz="12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spTree>
    <p:extLst>
      <p:ext uri="{BB962C8B-B14F-4D97-AF65-F5344CB8AC3E}">
        <p14:creationId xmlns:p14="http://schemas.microsoft.com/office/powerpoint/2010/main" val="21265821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9"/>
          <p:cNvSpPr/>
          <p:nvPr/>
        </p:nvSpPr>
        <p:spPr>
          <a:xfrm>
            <a:off x="649224" y="512064"/>
            <a:ext cx="10543248" cy="47535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5</a:t>
            </a:r>
            <a:r>
              <a:rPr lang="en-US" sz="1400" b="1" dirty="0" smtClean="0">
                <a:solidFill>
                  <a:schemeClr val="dk1"/>
                </a:solidFill>
                <a:latin typeface="Times New Roman" panose="02020603050405020304" pitchFamily="18" charset="0"/>
                <a:ea typeface="Calibri"/>
                <a:cs typeface="Times New Roman" panose="02020603050405020304" pitchFamily="18" charset="0"/>
                <a:sym typeface="Calibri"/>
              </a:rPr>
              <a:t>. </a:t>
            </a: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Detecting Deep-fakes with Metric Learning</a:t>
            </a:r>
            <a:endParaRPr sz="1400" dirty="0">
              <a:latin typeface="Times New Roman" panose="02020603050405020304" pitchFamily="18" charset="0"/>
              <a:cs typeface="Times New Roman" panose="02020603050405020304" pitchFamily="18" charset="0"/>
            </a:endParaRPr>
          </a:p>
          <a:p>
            <a:pPr marR="0" lvl="0" algn="l" rtl="0">
              <a:spcBef>
                <a:spcPts val="0"/>
              </a:spcBef>
              <a:spcAft>
                <a:spcPts val="0"/>
              </a:spcAft>
            </a:pPr>
            <a:endParaRPr sz="1400" b="1"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Authors: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Akash</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Kumar, Arnav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Bhavsar</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 Rajesh </a:t>
            </a:r>
            <a:r>
              <a:rPr lang="en-US" sz="1400" dirty="0" err="1">
                <a:solidFill>
                  <a:schemeClr val="dk1"/>
                </a:solidFill>
                <a:latin typeface="Times New Roman" panose="02020603050405020304" pitchFamily="18" charset="0"/>
                <a:ea typeface="Calibri"/>
                <a:cs typeface="Times New Roman" panose="02020603050405020304" pitchFamily="18" charset="0"/>
                <a:sym typeface="Calibri"/>
              </a:rPr>
              <a:t>Verma</a:t>
            </a:r>
            <a:endParaRPr sz="1400"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Publisher: </a:t>
            </a:r>
            <a:r>
              <a:rPr lang="en-US" sz="1400" dirty="0">
                <a:solidFill>
                  <a:schemeClr val="dk1"/>
                </a:solidFill>
                <a:latin typeface="Times New Roman" panose="02020603050405020304" pitchFamily="18" charset="0"/>
                <a:ea typeface="Calibri"/>
                <a:cs typeface="Times New Roman" panose="02020603050405020304" pitchFamily="18" charset="0"/>
                <a:sym typeface="Calibri"/>
              </a:rPr>
              <a:t>IEEE </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conference (2020 8</a:t>
            </a:r>
            <a:r>
              <a:rPr lang="en-US" sz="1400" baseline="30000" dirty="0" smtClean="0">
                <a:solidFill>
                  <a:schemeClr val="dk1"/>
                </a:solidFill>
                <a:latin typeface="Times New Roman" panose="02020603050405020304" pitchFamily="18" charset="0"/>
                <a:ea typeface="Calibri"/>
                <a:cs typeface="Times New Roman" panose="02020603050405020304" pitchFamily="18" charset="0"/>
                <a:sym typeface="Calibri"/>
              </a:rPr>
              <a:t>th</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 International workshop on Biometrics and Forensics)</a:t>
            </a:r>
            <a:endParaRPr sz="1400" dirty="0">
              <a:solidFill>
                <a:schemeClr val="dk1"/>
              </a:solidFill>
              <a:latin typeface="Times New Roman" panose="02020603050405020304" pitchFamily="18" charset="0"/>
              <a:ea typeface="Calibri"/>
              <a:cs typeface="Times New Roman" panose="02020603050405020304" pitchFamily="18" charset="0"/>
              <a:sym typeface="Calibri"/>
            </a:endParaRPr>
          </a:p>
          <a:p>
            <a:pPr marR="0" lvl="0" algn="l" rtl="0">
              <a:spcBef>
                <a:spcPts val="0"/>
              </a:spcBef>
              <a:spcAft>
                <a:spcPts val="0"/>
              </a:spcAft>
              <a:buClr>
                <a:schemeClr val="dk1"/>
              </a:buClr>
              <a:buSzPts val="3200"/>
            </a:pPr>
            <a:r>
              <a:rPr lang="en-US" sz="1400" b="1" dirty="0">
                <a:solidFill>
                  <a:schemeClr val="dk1"/>
                </a:solidFill>
                <a:latin typeface="Times New Roman" panose="02020603050405020304" pitchFamily="18" charset="0"/>
                <a:ea typeface="Calibri"/>
                <a:cs typeface="Times New Roman" panose="02020603050405020304" pitchFamily="18" charset="0"/>
                <a:sym typeface="Calibri"/>
              </a:rPr>
              <a:t>Publishing Year: </a:t>
            </a:r>
            <a:r>
              <a:rPr lang="en-US" sz="1400" dirty="0" smtClean="0">
                <a:solidFill>
                  <a:schemeClr val="dk1"/>
                </a:solidFill>
                <a:latin typeface="Times New Roman" panose="02020603050405020304" pitchFamily="18" charset="0"/>
                <a:ea typeface="Calibri"/>
                <a:cs typeface="Times New Roman" panose="02020603050405020304" pitchFamily="18" charset="0"/>
                <a:sym typeface="Calibri"/>
              </a:rPr>
              <a:t>Jun-2020</a:t>
            </a:r>
          </a:p>
          <a:p>
            <a:pPr marR="0" lvl="0" algn="l" rtl="0">
              <a:spcBef>
                <a:spcPts val="0"/>
              </a:spcBef>
              <a:spcAft>
                <a:spcPts val="0"/>
              </a:spcAft>
              <a:buClr>
                <a:schemeClr val="dk1"/>
              </a:buClr>
              <a:buSzPts val="3200"/>
            </a:pPr>
            <a:endParaRPr lang="en-US" sz="1200" dirty="0" smtClean="0">
              <a:solidFill>
                <a:schemeClr val="dk1"/>
              </a:solidFill>
              <a:latin typeface="Times New Roman" panose="02020603050405020304" pitchFamily="18" charset="0"/>
              <a:cs typeface="Times New Roman" panose="02020603050405020304" pitchFamily="18" charset="0"/>
              <a:sym typeface="Calibri"/>
            </a:endParaRPr>
          </a:p>
          <a:p>
            <a:pPr marR="0" lvl="0" algn="l" rtl="0">
              <a:spcBef>
                <a:spcPts val="0"/>
              </a:spcBef>
              <a:spcAft>
                <a:spcPts val="0"/>
              </a:spcAft>
              <a:buClr>
                <a:schemeClr val="dk1"/>
              </a:buClr>
              <a:buSzPts val="3200"/>
            </a:pPr>
            <a:endParaRPr lang="en-US" sz="1200" dirty="0">
              <a:solidFill>
                <a:schemeClr val="dk1"/>
              </a:solidFill>
              <a:latin typeface="Times New Roman" panose="02020603050405020304" pitchFamily="18" charset="0"/>
              <a:cs typeface="Times New Roman" panose="02020603050405020304" pitchFamily="18" charset="0"/>
              <a:sym typeface="Calibri"/>
            </a:endParaRPr>
          </a:p>
          <a:p>
            <a:pPr marL="228600" lvl="0" indent="-228600">
              <a:lnSpc>
                <a:spcPct val="70000"/>
              </a:lnSpc>
              <a:buClrTx/>
              <a:buSzPct val="100000"/>
              <a:buChar char="•"/>
            </a:pPr>
            <a:r>
              <a:rPr lang="en-US" sz="1200" b="1" dirty="0">
                <a:latin typeface="Times New Roman" panose="02020603050405020304" pitchFamily="18" charset="0"/>
                <a:cs typeface="Times New Roman" panose="02020603050405020304" pitchFamily="18" charset="0"/>
              </a:rPr>
              <a:t>Novelty of paper:</a:t>
            </a:r>
          </a:p>
          <a:p>
            <a:pPr marL="685800" lvl="1" indent="-228600">
              <a:lnSpc>
                <a:spcPct val="70000"/>
              </a:lnSpc>
              <a:spcBef>
                <a:spcPts val="500"/>
              </a:spcBef>
              <a:buClrTx/>
              <a:buSzPct val="100000"/>
              <a:buChar char="•"/>
            </a:pPr>
            <a:r>
              <a:rPr lang="en-US" sz="1200" dirty="0">
                <a:latin typeface="Times New Roman" panose="02020603050405020304" pitchFamily="18" charset="0"/>
                <a:cs typeface="Times New Roman" panose="02020603050405020304" pitchFamily="18" charset="0"/>
              </a:rPr>
              <a:t>When the manipulated videos are shared on social apps, their quality is reduced to make it convenient for uploading. In original video small amount of fuzziness around the face warping can be visualized, in low quality its not possible.</a:t>
            </a:r>
          </a:p>
          <a:p>
            <a:pPr marL="685800" lvl="1" indent="-228600">
              <a:lnSpc>
                <a:spcPct val="70000"/>
              </a:lnSpc>
              <a:spcBef>
                <a:spcPts val="500"/>
              </a:spcBef>
              <a:buClrTx/>
              <a:buSzPct val="100000"/>
              <a:buChar char="•"/>
            </a:pPr>
            <a:r>
              <a:rPr lang="en-US" sz="1200" dirty="0">
                <a:latin typeface="Times New Roman" panose="02020603050405020304" pitchFamily="18" charset="0"/>
                <a:cs typeface="Times New Roman" panose="02020603050405020304" pitchFamily="18" charset="0"/>
              </a:rPr>
              <a:t>This paper provides a architecture which uses less number of frames per video to assess its realism, the metric learning approach using a </a:t>
            </a:r>
            <a:r>
              <a:rPr lang="en-US" sz="1200" dirty="0">
                <a:solidFill>
                  <a:srgbClr val="FF0000"/>
                </a:solidFill>
                <a:latin typeface="Times New Roman" panose="02020603050405020304" pitchFamily="18" charset="0"/>
                <a:cs typeface="Times New Roman" panose="02020603050405020304" pitchFamily="18" charset="0"/>
              </a:rPr>
              <a:t>triplet network architecture.</a:t>
            </a:r>
            <a:endParaRPr lang="en-US" sz="1200" dirty="0">
              <a:latin typeface="Times New Roman" panose="02020603050405020304" pitchFamily="18" charset="0"/>
              <a:cs typeface="Times New Roman" panose="02020603050405020304" pitchFamily="18" charset="0"/>
            </a:endParaRPr>
          </a:p>
          <a:p>
            <a:pPr marL="228600" lvl="0" indent="-228600">
              <a:lnSpc>
                <a:spcPct val="70000"/>
              </a:lnSpc>
              <a:spcBef>
                <a:spcPts val="1000"/>
              </a:spcBef>
              <a:buClrTx/>
              <a:buSzPct val="100000"/>
              <a:buChar char="•"/>
            </a:pPr>
            <a:r>
              <a:rPr lang="en-US" sz="1200" b="1" dirty="0" smtClean="0">
                <a:latin typeface="Times New Roman" panose="02020603050405020304" pitchFamily="18" charset="0"/>
                <a:cs typeface="Times New Roman" panose="02020603050405020304" pitchFamily="18" charset="0"/>
              </a:rPr>
              <a:t>Methodology:</a:t>
            </a:r>
            <a:endParaRPr lang="en-US" sz="1200" b="1" dirty="0">
              <a:latin typeface="Times New Roman" panose="02020603050405020304" pitchFamily="18" charset="0"/>
              <a:cs typeface="Times New Roman" panose="02020603050405020304" pitchFamily="18" charset="0"/>
            </a:endParaRPr>
          </a:p>
          <a:p>
            <a:pPr marL="685800" lvl="1" indent="-228600">
              <a:lnSpc>
                <a:spcPct val="70000"/>
              </a:lnSpc>
              <a:spcBef>
                <a:spcPts val="500"/>
              </a:spcBef>
              <a:buClrTx/>
              <a:buSzPct val="100000"/>
              <a:buChar char="•"/>
            </a:pPr>
            <a:r>
              <a:rPr lang="en-US" sz="1200" dirty="0">
                <a:latin typeface="Times New Roman" panose="02020603050405020304" pitchFamily="18" charset="0"/>
                <a:cs typeface="Times New Roman" panose="02020603050405020304" pitchFamily="18" charset="0"/>
              </a:rPr>
              <a:t>A Multitask Cascaded CNNs (</a:t>
            </a:r>
            <a:r>
              <a:rPr lang="en-US" sz="1200" dirty="0">
                <a:solidFill>
                  <a:srgbClr val="FF0000"/>
                </a:solidFill>
                <a:latin typeface="Times New Roman" panose="02020603050405020304" pitchFamily="18" charset="0"/>
                <a:cs typeface="Times New Roman" panose="02020603050405020304" pitchFamily="18" charset="0"/>
              </a:rPr>
              <a:t>MTCNN</a:t>
            </a:r>
            <a:r>
              <a:rPr lang="en-US" sz="1200" dirty="0">
                <a:latin typeface="Times New Roman" panose="02020603050405020304" pitchFamily="18" charset="0"/>
                <a:cs typeface="Times New Roman" panose="02020603050405020304" pitchFamily="18" charset="0"/>
              </a:rPr>
              <a:t>)  to extract faces out of frames.(Available in Python).</a:t>
            </a:r>
          </a:p>
          <a:p>
            <a:pPr marL="685800" lvl="1" indent="-228600">
              <a:lnSpc>
                <a:spcPct val="70000"/>
              </a:lnSpc>
              <a:spcBef>
                <a:spcPts val="500"/>
              </a:spcBef>
              <a:buClrTx/>
              <a:buSzPct val="100000"/>
              <a:buChar char="•"/>
            </a:pPr>
            <a:r>
              <a:rPr lang="en-US" sz="1200" dirty="0">
                <a:latin typeface="Times New Roman" panose="02020603050405020304" pitchFamily="18" charset="0"/>
                <a:cs typeface="Times New Roman" panose="02020603050405020304" pitchFamily="18" charset="0"/>
              </a:rPr>
              <a:t>MTCNN extract faces from the frames, then, </a:t>
            </a:r>
            <a:r>
              <a:rPr lang="en-US" sz="1200" dirty="0" err="1">
                <a:solidFill>
                  <a:srgbClr val="FF0000"/>
                </a:solidFill>
                <a:latin typeface="Times New Roman" panose="02020603050405020304" pitchFamily="18" charset="0"/>
                <a:cs typeface="Times New Roman" panose="02020603050405020304" pitchFamily="18" charset="0"/>
              </a:rPr>
              <a:t>facenet</a:t>
            </a:r>
            <a:r>
              <a:rPr lang="en-US" sz="1200" dirty="0">
                <a:latin typeface="Times New Roman" panose="02020603050405020304" pitchFamily="18" charset="0"/>
                <a:cs typeface="Times New Roman" panose="02020603050405020304" pitchFamily="18" charset="0"/>
              </a:rPr>
              <a:t> generates 512 dimension embedding for each face in the feature space. As </a:t>
            </a:r>
            <a:r>
              <a:rPr lang="en-US" sz="1200" dirty="0" err="1">
                <a:latin typeface="Times New Roman" panose="02020603050405020304" pitchFamily="18" charset="0"/>
                <a:cs typeface="Times New Roman" panose="02020603050405020304" pitchFamily="18" charset="0"/>
              </a:rPr>
              <a:t>facenet</a:t>
            </a:r>
            <a:r>
              <a:rPr lang="en-US" sz="1200" dirty="0">
                <a:latin typeface="Times New Roman" panose="02020603050405020304" pitchFamily="18" charset="0"/>
                <a:cs typeface="Times New Roman" panose="02020603050405020304" pitchFamily="18" charset="0"/>
              </a:rPr>
              <a:t> is developed for face recognition, each unique face occupies a small cluster in the feature space.</a:t>
            </a:r>
          </a:p>
          <a:p>
            <a:pPr marL="685800" lvl="1" indent="-228600">
              <a:lnSpc>
                <a:spcPct val="70000"/>
              </a:lnSpc>
              <a:spcBef>
                <a:spcPts val="500"/>
              </a:spcBef>
              <a:buClrTx/>
              <a:buSzPct val="100000"/>
              <a:buChar char="•"/>
            </a:pPr>
            <a:r>
              <a:rPr lang="en-US" sz="1200" dirty="0">
                <a:solidFill>
                  <a:srgbClr val="C00000"/>
                </a:solidFill>
                <a:latin typeface="Times New Roman" panose="02020603050405020304" pitchFamily="18" charset="0"/>
                <a:cs typeface="Times New Roman" panose="02020603050405020304" pitchFamily="18" charset="0"/>
              </a:rPr>
              <a:t>Triplet network </a:t>
            </a:r>
            <a:r>
              <a:rPr lang="en-US" sz="1200" dirty="0">
                <a:latin typeface="Times New Roman" panose="02020603050405020304" pitchFamily="18" charset="0"/>
                <a:cs typeface="Times New Roman" panose="02020603050405020304" pitchFamily="18" charset="0"/>
              </a:rPr>
              <a:t>is a type of metric learning where the similar features are grouped together and different features are placed large apart in the feature space</a:t>
            </a:r>
            <a:r>
              <a:rPr lang="en-US" sz="1200" dirty="0" smtClean="0">
                <a:latin typeface="Times New Roman" panose="02020603050405020304" pitchFamily="18" charset="0"/>
                <a:cs typeface="Times New Roman" panose="02020603050405020304" pitchFamily="18" charset="0"/>
              </a:rPr>
              <a:t>.</a:t>
            </a:r>
          </a:p>
          <a:p>
            <a:pPr marL="228600" lvl="0" indent="-228600">
              <a:lnSpc>
                <a:spcPct val="70000"/>
              </a:lnSpc>
              <a:spcBef>
                <a:spcPts val="1000"/>
              </a:spcBef>
              <a:buClrTx/>
              <a:buSzPct val="100000"/>
              <a:buChar char="•"/>
            </a:pPr>
            <a:r>
              <a:rPr lang="en-US" sz="1200" b="1" dirty="0">
                <a:latin typeface="Times New Roman" panose="02020603050405020304" pitchFamily="18" charset="0"/>
                <a:cs typeface="Times New Roman" panose="02020603050405020304" pitchFamily="18" charset="0"/>
              </a:rPr>
              <a:t>Dataset:</a:t>
            </a:r>
          </a:p>
          <a:p>
            <a:pPr marL="685800" lvl="1" indent="-228600">
              <a:lnSpc>
                <a:spcPct val="70000"/>
              </a:lnSpc>
              <a:spcBef>
                <a:spcPts val="500"/>
              </a:spcBef>
              <a:buClrTx/>
              <a:buSzPct val="100000"/>
              <a:buChar char="•"/>
            </a:pPr>
            <a:r>
              <a:rPr lang="en-US" sz="1200" dirty="0" smtClean="0">
                <a:latin typeface="Times New Roman" panose="02020603050405020304" pitchFamily="18" charset="0"/>
                <a:cs typeface="Times New Roman" panose="02020603050405020304" pitchFamily="18" charset="0"/>
              </a:rPr>
              <a:t>Celeb-DF</a:t>
            </a:r>
          </a:p>
          <a:p>
            <a:pPr marL="228600" lvl="0" indent="-228600">
              <a:lnSpc>
                <a:spcPct val="70000"/>
              </a:lnSpc>
              <a:spcBef>
                <a:spcPts val="1000"/>
              </a:spcBef>
              <a:buClrTx/>
              <a:buSzPct val="100000"/>
              <a:buChar char="•"/>
            </a:pPr>
            <a:r>
              <a:rPr lang="en-US" sz="1200" b="1" dirty="0">
                <a:latin typeface="Times New Roman" panose="02020603050405020304" pitchFamily="18" charset="0"/>
                <a:cs typeface="Times New Roman" panose="02020603050405020304" pitchFamily="18" charset="0"/>
              </a:rPr>
              <a:t>Results:</a:t>
            </a:r>
          </a:p>
          <a:p>
            <a:pPr marL="685800" lvl="1" indent="-228600">
              <a:lnSpc>
                <a:spcPct val="70000"/>
              </a:lnSpc>
              <a:spcBef>
                <a:spcPts val="500"/>
              </a:spcBef>
              <a:buClrTx/>
              <a:buSzPct val="100000"/>
              <a:buChar char="•"/>
            </a:pPr>
            <a:r>
              <a:rPr lang="en-US" sz="1200" dirty="0">
                <a:latin typeface="Times New Roman" panose="02020603050405020304" pitchFamily="18" charset="0"/>
                <a:cs typeface="Times New Roman" panose="02020603050405020304" pitchFamily="18" charset="0"/>
              </a:rPr>
              <a:t>AUC score of 99.2% on the Celeb-DF dataset and accuracy of 90.71% on a highly compressed Neural Texture </a:t>
            </a:r>
            <a:r>
              <a:rPr lang="en-US" sz="1200" dirty="0" smtClean="0">
                <a:latin typeface="Times New Roman" panose="02020603050405020304" pitchFamily="18" charset="0"/>
                <a:cs typeface="Times New Roman" panose="02020603050405020304" pitchFamily="18" charset="0"/>
              </a:rPr>
              <a:t>dataset</a:t>
            </a:r>
            <a:endParaRPr lang="en-US" sz="1200" dirty="0">
              <a:latin typeface="Times New Roman" panose="02020603050405020304" pitchFamily="18" charset="0"/>
              <a:cs typeface="Times New Roman" panose="02020603050405020304" pitchFamily="18" charset="0"/>
            </a:endParaRPr>
          </a:p>
          <a:p>
            <a:pPr marL="228600" indent="-228600">
              <a:lnSpc>
                <a:spcPct val="70000"/>
              </a:lnSpc>
              <a:spcBef>
                <a:spcPts val="500"/>
              </a:spcBef>
              <a:buSzPct val="100000"/>
              <a:buChar char="•"/>
            </a:pPr>
            <a:r>
              <a:rPr lang="en-US" sz="1200" b="1" dirty="0" smtClean="0">
                <a:latin typeface="Times New Roman" panose="02020603050405020304" pitchFamily="18" charset="0"/>
                <a:cs typeface="Times New Roman" panose="02020603050405020304" pitchFamily="18" charset="0"/>
              </a:rPr>
              <a:t>Link:</a:t>
            </a:r>
          </a:p>
          <a:p>
            <a:pPr marL="685800" lvl="1" indent="-228600">
              <a:lnSpc>
                <a:spcPct val="70000"/>
              </a:lnSpc>
              <a:spcBef>
                <a:spcPts val="500"/>
              </a:spcBef>
              <a:buSzPct val="100000"/>
              <a:buChar char="•"/>
            </a:pPr>
            <a:r>
              <a:rPr lang="en-US" sz="1200" dirty="0">
                <a:latin typeface="Times New Roman" panose="02020603050405020304" pitchFamily="18" charset="0"/>
                <a:cs typeface="Times New Roman" panose="02020603050405020304" pitchFamily="18" charset="0"/>
                <a:hlinkClick r:id="rId3"/>
              </a:rPr>
              <a:t>https://ieeexplore.ieee.org/document/9107962</a:t>
            </a:r>
            <a:endParaRPr lang="en-US" sz="1200" dirty="0">
              <a:latin typeface="Times New Roman" panose="02020603050405020304" pitchFamily="18" charset="0"/>
              <a:cs typeface="Times New Roman" panose="02020603050405020304" pitchFamily="18" charset="0"/>
            </a:endParaRPr>
          </a:p>
          <a:p>
            <a:pPr marR="0" lvl="0" algn="l" rtl="0">
              <a:spcBef>
                <a:spcPts val="0"/>
              </a:spcBef>
              <a:spcAft>
                <a:spcPts val="0"/>
              </a:spcAft>
              <a:buClr>
                <a:schemeClr val="dk1"/>
              </a:buClr>
              <a:buSzPts val="3200"/>
            </a:pPr>
            <a:endParaRPr sz="1200"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Tree>
    <p:extLst>
      <p:ext uri="{BB962C8B-B14F-4D97-AF65-F5344CB8AC3E}">
        <p14:creationId xmlns:p14="http://schemas.microsoft.com/office/powerpoint/2010/main" val="333333159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798</TotalTime>
  <Words>2137</Words>
  <Application>Microsoft Office PowerPoint</Application>
  <PresentationFormat>Widescreen</PresentationFormat>
  <Paragraphs>415</Paragraphs>
  <Slides>28</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Times New Roman</vt:lpstr>
      <vt:lpstr>Office Theme</vt:lpstr>
      <vt:lpstr>  Title:   Detection of DeepFake Videos Using Combination of  Pre-   trained CNN(Convolution Neural Network) and RNN(Recurrent   Neural  Network). Name:   Vinay Kamalakar Deshmukh Guide Name :  Prof. Shraddha Suratkar Collage  : Veermata Jijabai Technological Institute, Mumbai   M.Tech (Computer Engineering) 192050008</vt:lpstr>
      <vt:lpstr>PowerPoint Presentation</vt:lpstr>
      <vt:lpstr>PowerPoint Presentation</vt:lpstr>
      <vt:lpstr>Literature Survey</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Topic: Detection of Deep-fake Videos  Name: Vinay Kamalakar Deshmukh Guide Name : Prof. Shrradha Suratkar M.Tech (Second Year)</dc:title>
  <dc:creator>vinay deshmukh</dc:creator>
  <cp:lastModifiedBy>vinay deshmukh</cp:lastModifiedBy>
  <cp:revision>130</cp:revision>
  <dcterms:created xsi:type="dcterms:W3CDTF">2020-08-21T05:32:40Z</dcterms:created>
  <dcterms:modified xsi:type="dcterms:W3CDTF">2020-10-13T05:14:57Z</dcterms:modified>
</cp:coreProperties>
</file>

<file path=docProps/thumbnail.jpeg>
</file>